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2" r:id="rId3"/>
    <p:sldId id="269" r:id="rId4"/>
    <p:sldId id="270" r:id="rId5"/>
    <p:sldId id="276" r:id="rId6"/>
    <p:sldId id="267" r:id="rId7"/>
    <p:sldId id="268" r:id="rId8"/>
    <p:sldId id="275" r:id="rId9"/>
    <p:sldId id="259" r:id="rId10"/>
    <p:sldId id="274" r:id="rId11"/>
    <p:sldId id="273" r:id="rId12"/>
    <p:sldId id="260" r:id="rId13"/>
    <p:sldId id="261" r:id="rId14"/>
    <p:sldId id="262" r:id="rId15"/>
    <p:sldId id="271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76E"/>
    <a:srgbClr val="003366"/>
    <a:srgbClr val="2A0B8D"/>
    <a:srgbClr val="003399"/>
    <a:srgbClr val="FF9933"/>
    <a:srgbClr val="BA5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579" autoAdjust="0"/>
  </p:normalViewPr>
  <p:slideViewPr>
    <p:cSldViewPr snapToGrid="0">
      <p:cViewPr>
        <p:scale>
          <a:sx n="114" d="100"/>
          <a:sy n="114" d="100"/>
        </p:scale>
        <p:origin x="-4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CC726-2C31-4A1B-8AF0-843E99D038D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D7D6D-01BC-4013-966C-04774864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0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D7D6D-01BC-4013-966C-047748643B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3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D7D6D-01BC-4013-966C-047748643BA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0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D7D6D-01BC-4013-966C-047748643B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0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D7D6D-01BC-4013-966C-047748643BA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8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D7D6D-01BC-4013-966C-047748643BA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3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D7D6D-01BC-4013-966C-047748643BA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2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D7D6D-01BC-4013-966C-047748643BA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8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0019C0-92E7-9A1A-D405-759561084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27C117-289B-E9CA-B2E5-E5B3F0E35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1D18BE-86FE-B982-642C-5CD1EE8B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8071E0-C0C4-6B48-B10A-AE16412A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6799A0-9047-CD42-6038-FEF8AA67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6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052FB-86FD-F834-A8D7-08CE216A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5A319FA-15A8-AB81-8080-97FBC9B89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1274C9-76FD-DF75-1274-5C3205B6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3FFFC8-475A-8C79-BCB3-62CBE533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984F71-EE43-CC72-13E1-8FA62D52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2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8A384F-5F27-4738-F247-A6CA45B50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79EB16-6950-B24B-C792-0104C1B82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277C5B-49C1-1ACF-51BC-569BD2AC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4374C0-73D3-DCB6-DA32-80F92530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15249E-4F63-DF17-25E7-AB8B6457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2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59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6301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4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93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18CDB-E723-7B4B-7C73-5FD7EA9F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25F74B-3AFA-D58F-B3AD-0703B1CC1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3FCCFD-204E-DD7A-EE2E-F127F472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712972-FEF3-74A8-807A-36F892E5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92FBC0-06A4-97E5-6110-393CD305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4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E8A0D-3859-FC04-C0E5-15D51B6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8A2053-EACD-DC51-7C85-197C3C4E1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4DFC19-3753-C87B-00E9-97287B48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095FF-C7A3-C574-E603-ABE9B99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72DB38-699B-CAE0-271C-78A0F420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5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AECF83-A2EF-7FCD-0912-64E1063B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33AC7F-062F-320B-E489-5B4039DC6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55BF87-4297-8CE5-56DB-BDE2FCBE8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4183D3-957C-D602-D3D5-75D36EBA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D5FE43-30E8-EC20-C129-9E03A777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BD3EE0-8535-6AFA-0C0A-8D86681D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8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94D15-FAF2-CCB5-4E03-BD9C927C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602766-8372-9D51-56FE-CF0A10F6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7164044-A3B4-6ED3-748F-C4ED375CB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F949062-B187-4562-74BD-B74305735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87766E8-403A-EEB8-FC36-2C31DD825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83D349-7192-FBDF-4E2B-A10B1814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A06C977-B145-7F1C-4000-DE81D263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7FAA1FC-4C06-126F-B9CB-EE60E327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0CDE9-C12B-3E05-1467-71557B46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88C7DCF-0E74-40E0-4429-49A5E8F4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91250A-3850-4157-4D63-3E04AF17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5AE6FEC-DA1D-CF19-ED80-47EE881C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8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A31D29-0CDA-9370-6999-6F119BCF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8681CE-1D4F-9989-139A-21CF63BC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959D4BA-A70E-E034-AA14-53C147C7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7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BA88DC-4D3D-F646-18A0-9C074599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1B0D1D-4129-6027-E8FE-9BAD92F16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E6060C-B37D-7BFC-5519-E7B6EF359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78C07F-103E-1601-3818-8C61240E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95DD64-D5F8-58CB-D1C5-37DB2C9C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662636-1A52-C536-3D58-5B5D5535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1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897E55-A3CE-A7F5-50E9-0546ACAF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83AA0CB-20C2-2E15-B5DC-4F468168B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31C059-0CAF-75CE-5CAC-87A0FAA46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A14BD4-29CB-9ED1-831B-40129F58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05A8C3-93C3-9BE4-06DA-53716578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BC42AC-207B-D939-9CFA-1FEAC36F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4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B20250-9049-CA3E-C589-44A0A2F4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97ABC1-E55F-344C-E853-CAFA423DD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BB8EC6-65E6-DE24-F530-55CD886F9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E82F-F212-458B-9752-79749C07C40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BADA24-4FFE-898A-9B6C-E791D3D43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0AC263-0ED6-D2A4-ECB9-0E432F96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8388-F306-40A2-9A6F-71B85FAD7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9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tel:8-800-500-71-29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tel:+74932929320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i.webp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fpmp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fpmp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rgo37.ru/o-poruchitelstv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473847" y="2169617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520365" y="2593477"/>
            <a:ext cx="7423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ФИНАНСОВАЯ ПОДДЕРЖКА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</a:rPr>
              <a:t>2023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0C3A2F-E3B3-E333-934A-502515238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4" y="643736"/>
            <a:ext cx="4663632" cy="9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5A07C5-404B-4DE8-513A-15C11B0657CF}"/>
              </a:ext>
            </a:extLst>
          </p:cNvPr>
          <p:cNvSpPr txBox="1"/>
          <p:nvPr/>
        </p:nvSpPr>
        <p:spPr>
          <a:xfrm>
            <a:off x="473847" y="5103444"/>
            <a:ext cx="5503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Елена Тренина, руководитель направления финансовой поддержки, директор Ивановского фонда поддержки предпринимательства 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8 910 667 23 13</a:t>
            </a:r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571066" cy="66888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ЛЬГОТНЫЕ КРЕДИТЫ БАНКОВ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352" y="1286717"/>
            <a:ext cx="6281820" cy="429730"/>
          </a:xfrm>
        </p:spPr>
        <p:txBody>
          <a:bodyPr>
            <a:noAutofit/>
          </a:bodyPr>
          <a:lstStyle/>
          <a:p>
            <a:r>
              <a:rPr lang="ru-RU" sz="3000" dirty="0"/>
              <a:t>Постановление № 1764 – почти всем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6571586" cy="1709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Вид деятельности / отрасль</a:t>
            </a:r>
          </a:p>
          <a:p>
            <a:r>
              <a:rPr lang="ru-RU" sz="1800" dirty="0">
                <a:solidFill>
                  <a:schemeClr val="bg1"/>
                </a:solidFill>
              </a:rPr>
              <a:t>Категория СМСП – микро/малое или среднее предприятие</a:t>
            </a:r>
          </a:p>
          <a:p>
            <a:r>
              <a:rPr lang="ru-RU" sz="1800" dirty="0">
                <a:solidFill>
                  <a:schemeClr val="bg1"/>
                </a:solidFill>
              </a:rPr>
              <a:t>Порог входа в программу/минимальная сумма кредита</a:t>
            </a:r>
          </a:p>
          <a:p>
            <a:r>
              <a:rPr lang="ru-RU" sz="1800" dirty="0">
                <a:solidFill>
                  <a:schemeClr val="bg1"/>
                </a:solidFill>
              </a:rPr>
              <a:t>Целевое использование кредита</a:t>
            </a:r>
          </a:p>
          <a:p>
            <a:r>
              <a:rPr lang="ru-RU" sz="1800" dirty="0">
                <a:solidFill>
                  <a:schemeClr val="bg1"/>
                </a:solidFill>
              </a:rPr>
              <a:t>Сроки и условия действия льготных ставок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E63940-1751-46EF-93A2-C27AFA91D1C7}"/>
              </a:ext>
            </a:extLst>
          </p:cNvPr>
          <p:cNvSpPr txBox="1"/>
          <p:nvPr/>
        </p:nvSpPr>
        <p:spPr>
          <a:xfrm>
            <a:off x="470527" y="4233217"/>
            <a:ext cx="612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Учитывайте условия программ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4912" y="1408321"/>
            <a:ext cx="251230" cy="298983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643794" y="2346822"/>
            <a:ext cx="4726586" cy="4988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/>
              <a:t>Импортерам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4912" y="2413979"/>
            <a:ext cx="251230" cy="2989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5D17CF3-824A-90A1-EF5F-5A7FB8F7B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5301" y="1878453"/>
            <a:ext cx="251230" cy="350728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xmlns="" id="{EF0A7303-05D1-53BF-DE0D-44D947C15BC5}"/>
              </a:ext>
            </a:extLst>
          </p:cNvPr>
          <p:cNvSpPr txBox="1">
            <a:spLocks/>
          </p:cNvSpPr>
          <p:nvPr/>
        </p:nvSpPr>
        <p:spPr>
          <a:xfrm>
            <a:off x="643794" y="1846039"/>
            <a:ext cx="6804310" cy="4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/>
              <a:t>ПСК+1764 – инвестиции (не всем) </a:t>
            </a:r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xmlns="" id="{78B908B3-CAF9-C2F9-CCD2-1809D0BECF48}"/>
              </a:ext>
            </a:extLst>
          </p:cNvPr>
          <p:cNvSpPr txBox="1">
            <a:spLocks/>
          </p:cNvSpPr>
          <p:nvPr/>
        </p:nvSpPr>
        <p:spPr>
          <a:xfrm>
            <a:off x="643794" y="2840013"/>
            <a:ext cx="4726586" cy="4988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/>
              <a:t>Промышленная ипотека 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xmlns="" id="{F4862491-E674-3223-4513-48838686635F}"/>
              </a:ext>
            </a:extLst>
          </p:cNvPr>
          <p:cNvSpPr txBox="1">
            <a:spLocks/>
          </p:cNvSpPr>
          <p:nvPr/>
        </p:nvSpPr>
        <p:spPr>
          <a:xfrm>
            <a:off x="650352" y="3323316"/>
            <a:ext cx="4726586" cy="4988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/>
              <a:t>С/Х производителям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BDCB27-85A8-CF4E-69ED-BA5AD013A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8354" y="2897760"/>
            <a:ext cx="251230" cy="2989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231E7DF-6E65-E16A-4E82-AE37C5E56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4912" y="3394450"/>
            <a:ext cx="251230" cy="2989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E600C98-0BDA-E9F3-5655-F012BF822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99" y="1772762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5B4786-C55A-48E9-A2B3-6B2B0820C3C3}"/>
              </a:ext>
            </a:extLst>
          </p:cNvPr>
          <p:cNvSpPr txBox="1"/>
          <p:nvPr/>
        </p:nvSpPr>
        <p:spPr>
          <a:xfrm>
            <a:off x="2310924" y="40873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6BB8E06-3E57-42EB-A0FD-05459337372C}"/>
              </a:ext>
            </a:extLst>
          </p:cNvPr>
          <p:cNvSpPr txBox="1"/>
          <p:nvPr/>
        </p:nvSpPr>
        <p:spPr>
          <a:xfrm>
            <a:off x="2236584" y="2613383"/>
            <a:ext cx="7694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2"/>
                </a:solidFill>
              </a:rPr>
              <a:t>ИНФОРМИРОВАНИЕ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3E61F4C-61C5-3A74-1397-FFCD8A1111CB}"/>
              </a:ext>
            </a:extLst>
          </p:cNvPr>
          <p:cNvSpPr/>
          <p:nvPr/>
        </p:nvSpPr>
        <p:spPr>
          <a:xfrm>
            <a:off x="0" y="6354000"/>
            <a:ext cx="12192000" cy="504000"/>
          </a:xfrm>
          <a:prstGeom prst="rect">
            <a:avLst/>
          </a:prstGeom>
          <a:solidFill>
            <a:srgbClr val="46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95F89A0-1D63-E507-20A7-EE113CA48439}"/>
              </a:ext>
            </a:extLst>
          </p:cNvPr>
          <p:cNvSpPr txBox="1"/>
          <p:nvPr/>
        </p:nvSpPr>
        <p:spPr>
          <a:xfrm>
            <a:off x="432118" y="39705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99943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BB62632-AC9A-BA17-4E1E-3B988E0F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219" y="3429000"/>
            <a:ext cx="7680000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9CCA57-426C-C4D7-C86D-7FCB5D7B93E7}"/>
              </a:ext>
            </a:extLst>
          </p:cNvPr>
          <p:cNvSpPr txBox="1"/>
          <p:nvPr/>
        </p:nvSpPr>
        <p:spPr>
          <a:xfrm>
            <a:off x="233213" y="5062635"/>
            <a:ext cx="6735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8 800 500-71-29</a:t>
            </a:r>
            <a:r>
              <a:rPr lang="ru-RU" sz="24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КОНСУЛЬТАЦИОННАЯ ЛИНИЯ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48350CA-D99F-14AC-A6F4-C229FA5415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37" y="5683742"/>
            <a:ext cx="2438405" cy="725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952FA6-70DC-AEE0-2E09-01F7A0A34960}"/>
              </a:ext>
            </a:extLst>
          </p:cNvPr>
          <p:cNvSpPr txBox="1"/>
          <p:nvPr/>
        </p:nvSpPr>
        <p:spPr>
          <a:xfrm>
            <a:off x="1299561" y="40169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BrutalType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 (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4932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BrutalType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 92-93-20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BrutalType"/>
              </a:rPr>
              <a:t> РЕГИОНАЛЬНЫЙ ФРП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BrutalType"/>
              </a:rPr>
              <a:t> 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466AB19-52C6-C6A8-B7B1-513F32254B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" y="294119"/>
            <a:ext cx="688000" cy="72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B9A427-2960-2F9E-32D5-D791CF33D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82" y="1124400"/>
            <a:ext cx="6400000" cy="360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615BA7-28C6-45C3-1D6F-88D82A626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219" y="294119"/>
            <a:ext cx="44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3694835-9229-A6BE-B50C-98AEED159BCD}"/>
              </a:ext>
            </a:extLst>
          </p:cNvPr>
          <p:cNvSpPr/>
          <p:nvPr/>
        </p:nvSpPr>
        <p:spPr>
          <a:xfrm>
            <a:off x="0" y="6354000"/>
            <a:ext cx="12192000" cy="504000"/>
          </a:xfrm>
          <a:prstGeom prst="rect">
            <a:avLst/>
          </a:prstGeom>
          <a:solidFill>
            <a:srgbClr val="46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27403D-CCD9-C571-9957-0DC23ED1D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5852" t="-37314" r="41724" b="-4905"/>
          <a:stretch/>
        </p:blipFill>
        <p:spPr>
          <a:xfrm>
            <a:off x="-547334" y="-240315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0A6BCD-E657-6013-6FB3-E149773ECD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6925" t="436" r="59982" b="-1786"/>
          <a:stretch/>
        </p:blipFill>
        <p:spPr>
          <a:xfrm>
            <a:off x="-5416233" y="284481"/>
            <a:ext cx="9737798" cy="6120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9C21E06-8AAC-14BD-5DA5-D66BF84877F6}"/>
              </a:ext>
            </a:extLst>
          </p:cNvPr>
          <p:cNvSpPr/>
          <p:nvPr/>
        </p:nvSpPr>
        <p:spPr>
          <a:xfrm rot="20191322">
            <a:off x="63886" y="4592639"/>
            <a:ext cx="2495528" cy="2030171"/>
          </a:xfrm>
          <a:prstGeom prst="ellipse">
            <a:avLst/>
          </a:prstGeom>
          <a:solidFill>
            <a:schemeClr val="accent2">
              <a:alpha val="6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38,6 тысяч подписчиков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B8A1A30-14EC-DDBC-DB7B-868901BA7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4530" r="50290" b="-9335"/>
          <a:stretch/>
        </p:blipFill>
        <p:spPr>
          <a:xfrm>
            <a:off x="2213450" y="391083"/>
            <a:ext cx="6378839" cy="6120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33D514D2-4D34-CBFA-E83D-825CBEEB66E1}"/>
              </a:ext>
            </a:extLst>
          </p:cNvPr>
          <p:cNvSpPr/>
          <p:nvPr/>
        </p:nvSpPr>
        <p:spPr>
          <a:xfrm rot="20191322">
            <a:off x="4310436" y="4574847"/>
            <a:ext cx="2588621" cy="1843826"/>
          </a:xfrm>
          <a:prstGeom prst="ellipse">
            <a:avLst/>
          </a:prstGeom>
          <a:solidFill>
            <a:schemeClr val="accent2">
              <a:alpha val="6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1,1 тысяча подписчиков</a:t>
            </a:r>
          </a:p>
        </p:txBody>
      </p:sp>
    </p:spTree>
    <p:extLst>
      <p:ext uri="{BB962C8B-B14F-4D97-AF65-F5344CB8AC3E}">
        <p14:creationId xmlns:p14="http://schemas.microsoft.com/office/powerpoint/2010/main" val="284002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31BA5F-5163-2D75-7CD0-9A5EDB47A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11"/>
            <a:ext cx="12192000" cy="635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AAD321-B2C1-59EA-E37C-97F166C28723}"/>
              </a:ext>
            </a:extLst>
          </p:cNvPr>
          <p:cNvSpPr txBox="1"/>
          <p:nvPr/>
        </p:nvSpPr>
        <p:spPr>
          <a:xfrm rot="19688209">
            <a:off x="9218735" y="2862507"/>
            <a:ext cx="27929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</a:p>
          <a:p>
            <a:r>
              <a:rPr lang="ru-RU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59-46-03 финансовая поддержка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CE9E69-EE90-C9B8-C84D-04A589CE3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3607">
            <a:off x="8788542" y="4438471"/>
            <a:ext cx="696911" cy="729325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96623071-5BDA-A9D2-EA3B-166748C25106}"/>
              </a:ext>
            </a:extLst>
          </p:cNvPr>
          <p:cNvCxnSpPr>
            <a:cxnSpLocks/>
          </p:cNvCxnSpPr>
          <p:nvPr/>
        </p:nvCxnSpPr>
        <p:spPr>
          <a:xfrm flipH="1">
            <a:off x="8254924" y="5849688"/>
            <a:ext cx="1764146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0DBFE5-D3B4-1708-7F89-74541F7011AB}"/>
              </a:ext>
            </a:extLst>
          </p:cNvPr>
          <p:cNvSpPr txBox="1"/>
          <p:nvPr/>
        </p:nvSpPr>
        <p:spPr>
          <a:xfrm>
            <a:off x="8357616" y="199489"/>
            <a:ext cx="345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https://mb.ivgoradm.ru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387856-54A1-F979-D4F1-4B3A1BD49144}"/>
              </a:ext>
            </a:extLst>
          </p:cNvPr>
          <p:cNvSpPr/>
          <p:nvPr/>
        </p:nvSpPr>
        <p:spPr>
          <a:xfrm>
            <a:off x="0" y="6354000"/>
            <a:ext cx="12192000" cy="504000"/>
          </a:xfrm>
          <a:prstGeom prst="rect">
            <a:avLst/>
          </a:prstGeom>
          <a:solidFill>
            <a:srgbClr val="46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9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93" y="227988"/>
            <a:ext cx="6614999" cy="118305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05323"/>
                </a:solidFill>
              </a:rPr>
              <a:t>Как работает </a:t>
            </a:r>
            <a:br>
              <a:rPr lang="ru-RU" sz="4000" b="1" dirty="0">
                <a:solidFill>
                  <a:srgbClr val="F05323"/>
                </a:solidFill>
              </a:rPr>
            </a:br>
            <a:r>
              <a:rPr lang="ru-RU" sz="4000" b="1" dirty="0">
                <a:solidFill>
                  <a:srgbClr val="F05323"/>
                </a:solidFill>
              </a:rPr>
              <a:t>поддержка государства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293" y="1489178"/>
            <a:ext cx="5625000" cy="2385001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УСЛОВИЯ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/>
              <a:t>Кому – требования к заявителю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/>
              <a:t>Сколько денежных средств можно получить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/>
              <a:t>Сколько собственных денежных средств надо вложить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/>
              <a:t>Куда можно израсходовать полученные деньги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/>
              <a:t>Каких результатов нужно достичь и за какой период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/>
              <a:t>Как отчитаться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6550219" y="14415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CE176-3A3A-4219-960B-7E88364E244F}"/>
              </a:ext>
            </a:extLst>
          </p:cNvPr>
          <p:cNvSpPr txBox="1"/>
          <p:nvPr/>
        </p:nvSpPr>
        <p:spPr>
          <a:xfrm>
            <a:off x="6609241" y="15175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9F2AD0-04E1-4AB9-AC87-3EC9149691A9}"/>
              </a:ext>
            </a:extLst>
          </p:cNvPr>
          <p:cNvSpPr txBox="1"/>
          <p:nvPr/>
        </p:nvSpPr>
        <p:spPr>
          <a:xfrm>
            <a:off x="7454045" y="139105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Подайте заявку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475164" y="1721429"/>
            <a:ext cx="445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Приложите к ней требуемый пакет документов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FABBE80-B1FE-46A2-AB54-0EF0631581D4}"/>
              </a:ext>
            </a:extLst>
          </p:cNvPr>
          <p:cNvSpPr txBox="1"/>
          <p:nvPr/>
        </p:nvSpPr>
        <p:spPr>
          <a:xfrm>
            <a:off x="7467353" y="2681679"/>
            <a:ext cx="459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Получите положительное заключение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DDB8A27-0500-444C-9BD0-36FE2B16ACBA}"/>
              </a:ext>
            </a:extLst>
          </p:cNvPr>
          <p:cNvSpPr/>
          <p:nvPr/>
        </p:nvSpPr>
        <p:spPr>
          <a:xfrm>
            <a:off x="7482109" y="3021328"/>
            <a:ext cx="445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специальной комиссии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94C7A0F-5CD0-4293-9DA0-4D59F8E7B97F}"/>
              </a:ext>
            </a:extLst>
          </p:cNvPr>
          <p:cNvSpPr txBox="1"/>
          <p:nvPr/>
        </p:nvSpPr>
        <p:spPr>
          <a:xfrm>
            <a:off x="7497914" y="3735714"/>
            <a:ext cx="435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Заключите соглашение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754635B-5C8B-4B52-B0CA-94FAFBFF577A}"/>
              </a:ext>
            </a:extLst>
          </p:cNvPr>
          <p:cNvSpPr/>
          <p:nvPr/>
        </p:nvSpPr>
        <p:spPr>
          <a:xfrm>
            <a:off x="7508811" y="4126662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Получите деньги на счет</a:t>
            </a:r>
          </a:p>
          <a:p>
            <a:r>
              <a:rPr lang="ru-RU" sz="1600" dirty="0">
                <a:solidFill>
                  <a:schemeClr val="bg1"/>
                </a:solidFill>
              </a:rPr>
              <a:t>Израсходуйте деньги на заявленные цели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9E949B2-985F-481D-BDB6-4E25ED6432B8}"/>
              </a:ext>
            </a:extLst>
          </p:cNvPr>
          <p:cNvSpPr txBox="1"/>
          <p:nvPr/>
        </p:nvSpPr>
        <p:spPr>
          <a:xfrm>
            <a:off x="7508926" y="514251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Предоставьте отчет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503743" y="5293485"/>
            <a:ext cx="445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Приложите подтверждающие документы о результатах проекта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CC53EC2-8418-4A1F-B254-1AB8B43FF781}"/>
              </a:ext>
            </a:extLst>
          </p:cNvPr>
          <p:cNvSpPr/>
          <p:nvPr/>
        </p:nvSpPr>
        <p:spPr>
          <a:xfrm rot="2689455">
            <a:off x="6549378" y="274609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AE90AF-0C49-4E70-801F-C742A62FEB2D}"/>
              </a:ext>
            </a:extLst>
          </p:cNvPr>
          <p:cNvSpPr txBox="1"/>
          <p:nvPr/>
        </p:nvSpPr>
        <p:spPr>
          <a:xfrm>
            <a:off x="6608400" y="282211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6549377" y="40506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C18981D-1086-4742-A85D-E28A164760EB}"/>
              </a:ext>
            </a:extLst>
          </p:cNvPr>
          <p:cNvSpPr txBox="1"/>
          <p:nvPr/>
        </p:nvSpPr>
        <p:spPr>
          <a:xfrm>
            <a:off x="6608399" y="41266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6549377" y="534942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08399" y="542543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A17242-BF72-8A76-56BD-CF2A88C80337}"/>
              </a:ext>
            </a:extLst>
          </p:cNvPr>
          <p:cNvSpPr txBox="1"/>
          <p:nvPr/>
        </p:nvSpPr>
        <p:spPr>
          <a:xfrm>
            <a:off x="6900050" y="471290"/>
            <a:ext cx="57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Гранты и льготные микрозаймы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ABE2556-BCA3-8285-7A6B-E9F045A6F9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r="10496"/>
          <a:stretch>
            <a:fillRect/>
          </a:stretch>
        </p:blipFill>
        <p:spPr>
          <a:xfrm>
            <a:off x="456424" y="3909888"/>
            <a:ext cx="5758414" cy="2578862"/>
          </a:xfrm>
        </p:spPr>
      </p:pic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hlinkClick r:id="rId2" action="ppaction://hlinkfile"/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rgbClr val="46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549782" y="1531211"/>
            <a:ext cx="8047468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7167757" y="4026323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481000" y="1140922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176937" y="2242266"/>
            <a:ext cx="58541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ОБРАЩАЙТЕСЬ!</a:t>
            </a:r>
          </a:p>
        </p:txBody>
      </p:sp>
      <p:grpSp>
        <p:nvGrpSpPr>
          <p:cNvPr id="39" name="Group 11">
            <a:extLst>
              <a:ext uri="{FF2B5EF4-FFF2-40B4-BE49-F238E27FC236}">
                <a16:creationId xmlns:a16="http://schemas.microsoft.com/office/drawing/2014/main" xmlns="" id="{489C333A-5F00-4A0F-8872-E76E25CC25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96000" y="5181941"/>
            <a:ext cx="4894229" cy="1440000"/>
            <a:chOff x="782" y="1313"/>
            <a:chExt cx="5523" cy="1625"/>
          </a:xfrm>
        </p:grpSpPr>
        <p:pic>
          <p:nvPicPr>
            <p:cNvPr id="40" name="Picture 12">
              <a:extLst>
                <a:ext uri="{FF2B5EF4-FFF2-40B4-BE49-F238E27FC236}">
                  <a16:creationId xmlns:a16="http://schemas.microsoft.com/office/drawing/2014/main" xmlns="" id="{8BF8FBD7-855D-D93C-77C1-183ADBF9E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82863"/>
            <a:stretch>
              <a:fillRect/>
            </a:stretch>
          </p:blipFill>
          <p:spPr bwMode="auto">
            <a:xfrm>
              <a:off x="5339" y="1313"/>
              <a:ext cx="966" cy="162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41" name="Picture 13">
              <a:extLst>
                <a:ext uri="{FF2B5EF4-FFF2-40B4-BE49-F238E27FC236}">
                  <a16:creationId xmlns:a16="http://schemas.microsoft.com/office/drawing/2014/main" xmlns="" id="{0C7A9B62-1E28-DED7-134D-5D90636D9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1618"/>
              <a:ext cx="4681" cy="8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F1780F9-B74E-5A15-7B0D-7A00FAFD956A}"/>
              </a:ext>
            </a:extLst>
          </p:cNvPr>
          <p:cNvSpPr txBox="1"/>
          <p:nvPr/>
        </p:nvSpPr>
        <p:spPr>
          <a:xfrm>
            <a:off x="6776764" y="6304002"/>
            <a:ext cx="6726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C00000"/>
                </a:solidFill>
                <a:effectLst/>
                <a:latin typeface="Circe"/>
              </a:rPr>
              <a:t>8 (4932) 66-67-67         </a:t>
            </a:r>
            <a:r>
              <a:rPr lang="en-US" b="0" i="0" u="none" strike="noStrike" dirty="0">
                <a:solidFill>
                  <a:srgbClr val="C00000"/>
                </a:solidFill>
                <a:effectLst/>
                <a:latin typeface="Circe"/>
              </a:rPr>
              <a:t>info@moybiznes37.ru</a:t>
            </a:r>
            <a:r>
              <a:rPr lang="ru-RU" b="0" i="0" u="none" strike="noStrike" dirty="0">
                <a:solidFill>
                  <a:srgbClr val="C00000"/>
                </a:solidFill>
                <a:effectLst/>
                <a:latin typeface="Circe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E78226B-2F59-00DA-7617-A02414B75B79}"/>
              </a:ext>
            </a:extLst>
          </p:cNvPr>
          <p:cNvSpPr txBox="1"/>
          <p:nvPr/>
        </p:nvSpPr>
        <p:spPr>
          <a:xfrm>
            <a:off x="7357217" y="4460794"/>
            <a:ext cx="733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C00000"/>
                </a:solidFill>
                <a:effectLst/>
                <a:latin typeface="Circe"/>
              </a:rPr>
              <a:t>г. Иваново, Шереметевский проспект, дом 85г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35585BB-7C5C-4CFC-5EE0-B8A1BAA1BD50}"/>
              </a:ext>
            </a:extLst>
          </p:cNvPr>
          <p:cNvSpPr txBox="1"/>
          <p:nvPr/>
        </p:nvSpPr>
        <p:spPr>
          <a:xfrm>
            <a:off x="7357217" y="4915737"/>
            <a:ext cx="5508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C00000"/>
                </a:solidFill>
                <a:effectLst/>
                <a:latin typeface="Circe"/>
              </a:rPr>
              <a:t>г. Кинешма, улица Гоголя, дом 14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6FEE4943-503D-7417-3A01-E29C011EC6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8207977" y="477025"/>
            <a:ext cx="3365001" cy="3600000"/>
          </a:xfrm>
        </p:spPr>
      </p:pic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5B4786-C55A-48E9-A2B3-6B2B0820C3C3}"/>
              </a:ext>
            </a:extLst>
          </p:cNvPr>
          <p:cNvSpPr txBox="1"/>
          <p:nvPr/>
        </p:nvSpPr>
        <p:spPr>
          <a:xfrm>
            <a:off x="2310924" y="40873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6BB8E06-3E57-42EB-A0FD-05459337372C}"/>
              </a:ext>
            </a:extLst>
          </p:cNvPr>
          <p:cNvSpPr txBox="1"/>
          <p:nvPr/>
        </p:nvSpPr>
        <p:spPr>
          <a:xfrm>
            <a:off x="204488" y="488734"/>
            <a:ext cx="11434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ФИНАНСОВАЯ ПОДДЕРЖКА ЧЕРЕЗ «МОЙ БИЗНЕС»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3E61F4C-61C5-3A74-1397-FFCD8A1111CB}"/>
              </a:ext>
            </a:extLst>
          </p:cNvPr>
          <p:cNvSpPr/>
          <p:nvPr/>
        </p:nvSpPr>
        <p:spPr>
          <a:xfrm>
            <a:off x="0" y="6354000"/>
            <a:ext cx="12192000" cy="504000"/>
          </a:xfrm>
          <a:prstGeom prst="rect">
            <a:avLst/>
          </a:prstGeom>
          <a:solidFill>
            <a:srgbClr val="46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26D0BE2C-A801-07CA-7228-A95BE9871FB1}"/>
              </a:ext>
            </a:extLst>
          </p:cNvPr>
          <p:cNvSpPr/>
          <p:nvPr/>
        </p:nvSpPr>
        <p:spPr>
          <a:xfrm rot="2689455">
            <a:off x="331588" y="1561200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11D8D05-DDBB-FC66-A6E2-B7AC22A2E139}"/>
              </a:ext>
            </a:extLst>
          </p:cNvPr>
          <p:cNvSpPr txBox="1"/>
          <p:nvPr/>
        </p:nvSpPr>
        <p:spPr>
          <a:xfrm>
            <a:off x="390945" y="16203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6FBBC18F-D2A6-94AF-F90E-5CA4B6950A24}"/>
              </a:ext>
            </a:extLst>
          </p:cNvPr>
          <p:cNvSpPr/>
          <p:nvPr/>
        </p:nvSpPr>
        <p:spPr>
          <a:xfrm rot="2689455">
            <a:off x="319708" y="2897545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95F89A0-1D63-E507-20A7-EE113CA48439}"/>
              </a:ext>
            </a:extLst>
          </p:cNvPr>
          <p:cNvSpPr txBox="1"/>
          <p:nvPr/>
        </p:nvSpPr>
        <p:spPr>
          <a:xfrm>
            <a:off x="432118" y="39705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EA6018E7-3DE2-92BE-310B-274A92B2BB2B}"/>
              </a:ext>
            </a:extLst>
          </p:cNvPr>
          <p:cNvSpPr/>
          <p:nvPr/>
        </p:nvSpPr>
        <p:spPr>
          <a:xfrm rot="2689455">
            <a:off x="331587" y="425738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4DF0A5-93F0-73B9-B47F-B3DD3F114BE5}"/>
              </a:ext>
            </a:extLst>
          </p:cNvPr>
          <p:cNvSpPr txBox="1"/>
          <p:nvPr/>
        </p:nvSpPr>
        <p:spPr>
          <a:xfrm>
            <a:off x="390945" y="296732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5C48D9-C00A-2779-2467-3C27EC538D90}"/>
              </a:ext>
            </a:extLst>
          </p:cNvPr>
          <p:cNvSpPr txBox="1"/>
          <p:nvPr/>
        </p:nvSpPr>
        <p:spPr>
          <a:xfrm>
            <a:off x="381772" y="4323146"/>
            <a:ext cx="49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0E86E2-56BA-A55E-402D-D8BD3E20DEFD}"/>
              </a:ext>
            </a:extLst>
          </p:cNvPr>
          <p:cNvSpPr txBox="1"/>
          <p:nvPr/>
        </p:nvSpPr>
        <p:spPr>
          <a:xfrm>
            <a:off x="1246622" y="1555506"/>
            <a:ext cx="6151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ЛЬГОТНЫЕ МИКРОЗАЙМЫ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98C6E0-173F-1F7C-7A3B-05D950BBF285}"/>
              </a:ext>
            </a:extLst>
          </p:cNvPr>
          <p:cNvSpPr txBox="1"/>
          <p:nvPr/>
        </p:nvSpPr>
        <p:spPr>
          <a:xfrm>
            <a:off x="1246622" y="2882898"/>
            <a:ext cx="10283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ПОРУЧИТЕЛЬСТВО ПОД КРЕДИТЫ/ГАРАНТИИ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D587A8-C7AD-1B3B-73C2-53280BDA8051}"/>
              </a:ext>
            </a:extLst>
          </p:cNvPr>
          <p:cNvSpPr txBox="1"/>
          <p:nvPr/>
        </p:nvSpPr>
        <p:spPr>
          <a:xfrm>
            <a:off x="1232146" y="4210291"/>
            <a:ext cx="10246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ЗАЙМЫ ПРОМЫШЛЕННЫМ ПРЕДПРИЯТИЯМ</a:t>
            </a:r>
          </a:p>
        </p:txBody>
      </p:sp>
    </p:spTree>
    <p:extLst>
      <p:ext uri="{BB962C8B-B14F-4D97-AF65-F5344CB8AC3E}">
        <p14:creationId xmlns:p14="http://schemas.microsoft.com/office/powerpoint/2010/main" val="111412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3" y="375112"/>
            <a:ext cx="5111496" cy="66888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Льготные микрозаймы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117870"/>
            <a:ext cx="4681065" cy="231113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cs typeface="Arial" panose="020B0604020202020204" pitchFamily="34" charset="0"/>
              </a:rPr>
              <a:t>Ивановский фонд поддержки предпринимательства </a:t>
            </a:r>
            <a:r>
              <a:rPr lang="en-US" sz="2000" dirty="0">
                <a:cs typeface="Arial" panose="020B0604020202020204" pitchFamily="34" charset="0"/>
                <a:hlinkClick r:id="rId3"/>
              </a:rPr>
              <a:t>http://www.igfpmp.ru</a:t>
            </a:r>
            <a:endParaRPr lang="ru-RU" sz="2000" dirty="0">
              <a:cs typeface="Arial" panose="020B0604020202020204" pitchFamily="34" charset="0"/>
            </a:endParaRPr>
          </a:p>
          <a:p>
            <a:r>
              <a:rPr lang="ru-RU" sz="2000" dirty="0">
                <a:cs typeface="Arial" panose="020B0604020202020204" pitchFamily="34" charset="0"/>
              </a:rPr>
              <a:t>для субъектов малого и среднего предпринимательства Ивановской области</a:t>
            </a:r>
          </a:p>
          <a:p>
            <a:r>
              <a:rPr lang="ru-RU" sz="2000" dirty="0">
                <a:cs typeface="Arial" panose="020B0604020202020204" pitchFamily="34" charset="0"/>
              </a:rPr>
              <a:t>пополнение оборотных средств инвестиционные цели              рефинансирование кредитов, лизинга</a:t>
            </a:r>
          </a:p>
          <a:p>
            <a:endParaRPr lang="ru-RU" sz="2000" dirty="0">
              <a:cs typeface="Arial" panose="020B0604020202020204" pitchFamily="34" charset="0"/>
            </a:endParaRPr>
          </a:p>
          <a:p>
            <a:endParaRPr lang="ru-RU" sz="2000" dirty="0"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5FEE776-1EAD-4E48-9475-590119144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469414" y="3403641"/>
            <a:ext cx="8416586" cy="2615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A9AD49-8342-4919-828F-4D5E947B52AB}"/>
              </a:ext>
            </a:extLst>
          </p:cNvPr>
          <p:cNvSpPr txBox="1"/>
          <p:nvPr/>
        </p:nvSpPr>
        <p:spPr>
          <a:xfrm>
            <a:off x="5629152" y="343608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Параметры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BF7DB2-2168-4FC6-AB04-E359A63C5092}"/>
              </a:ext>
            </a:extLst>
          </p:cNvPr>
          <p:cNvSpPr/>
          <p:nvPr/>
        </p:nvSpPr>
        <p:spPr>
          <a:xfrm>
            <a:off x="5585938" y="3774342"/>
            <a:ext cx="32850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До 2,5 млн. руб. по одному договору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До 5,0 млн. руб. на заемщика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До 7,5 млн. руб. на группу компаний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На 2 года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От 3,75% и не выше 7,5% годовых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7FA018-7607-43AD-BDFB-278F86E6C7B1}"/>
              </a:ext>
            </a:extLst>
          </p:cNvPr>
          <p:cNvSpPr txBox="1"/>
          <p:nvPr/>
        </p:nvSpPr>
        <p:spPr>
          <a:xfrm>
            <a:off x="1167613" y="3408287"/>
            <a:ext cx="4132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Основные требования к заявителю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488218-E861-4144-A3F8-1EADB0F8DEB7}"/>
              </a:ext>
            </a:extLst>
          </p:cNvPr>
          <p:cNvSpPr/>
          <p:nvPr/>
        </p:nvSpPr>
        <p:spPr>
          <a:xfrm>
            <a:off x="1224704" y="3813288"/>
            <a:ext cx="35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Бизнес и налоги  - на территории области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Нет просроченных кредитных обязательств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Нет задолженности по налогам</a:t>
            </a:r>
          </a:p>
          <a:p>
            <a:r>
              <a:rPr lang="ru-RU" sz="1400" dirty="0">
                <a:solidFill>
                  <a:schemeClr val="bg1"/>
                </a:solidFill>
              </a:rPr>
              <a:t>Бизнес позволяет вернуть </a:t>
            </a:r>
            <a:r>
              <a:rPr lang="ru-RU" sz="1400" dirty="0" err="1">
                <a:solidFill>
                  <a:schemeClr val="bg1"/>
                </a:solidFill>
              </a:rPr>
              <a:t>микрозайм</a:t>
            </a:r>
            <a:endParaRPr lang="ru-RU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577116" y="3774342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4954648" y="3719692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435BB4-3E47-8C93-9C5C-8372A1603E7D}"/>
              </a:ext>
            </a:extLst>
          </p:cNvPr>
          <p:cNvSpPr txBox="1"/>
          <p:nvPr/>
        </p:nvSpPr>
        <p:spPr>
          <a:xfrm>
            <a:off x="546020" y="5242240"/>
            <a:ext cx="66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5D7EA6-B5F5-7930-AC19-75A2C6B2E4DA}"/>
              </a:ext>
            </a:extLst>
          </p:cNvPr>
          <p:cNvSpPr/>
          <p:nvPr/>
        </p:nvSpPr>
        <p:spPr>
          <a:xfrm>
            <a:off x="1163183" y="4859727"/>
            <a:ext cx="35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Платежи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CF5C46F-F91D-45EB-8DBD-15D7C5F8201B}"/>
              </a:ext>
            </a:extLst>
          </p:cNvPr>
          <p:cNvSpPr/>
          <p:nvPr/>
        </p:nvSpPr>
        <p:spPr>
          <a:xfrm>
            <a:off x="1163183" y="5191728"/>
            <a:ext cx="3987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Без комиссий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Отсрочка погашения основного долга до 6 </a:t>
            </a:r>
            <a:r>
              <a:rPr lang="ru-RU" sz="1400" dirty="0" err="1">
                <a:solidFill>
                  <a:schemeClr val="bg1"/>
                </a:solidFill>
              </a:rPr>
              <a:t>мес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Частичное и полное погашение без ограничений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F64F2D8-00E7-7B0D-2CCC-9EB8E3CA3562}"/>
              </a:ext>
            </a:extLst>
          </p:cNvPr>
          <p:cNvSpPr/>
          <p:nvPr/>
        </p:nvSpPr>
        <p:spPr>
          <a:xfrm>
            <a:off x="5556623" y="5211781"/>
            <a:ext cx="2983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Поручительство собственников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Поручительство третьих лиц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от 500 тыс. руб. - залог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CD82FB-0CEC-D7B2-F200-55EB8114CCAB}"/>
              </a:ext>
            </a:extLst>
          </p:cNvPr>
          <p:cNvSpPr txBox="1"/>
          <p:nvPr/>
        </p:nvSpPr>
        <p:spPr>
          <a:xfrm>
            <a:off x="5573589" y="4897532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Обеспечение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A248FE-3707-120F-3D55-D3BAAB9656B6}"/>
              </a:ext>
            </a:extLst>
          </p:cNvPr>
          <p:cNvSpPr txBox="1"/>
          <p:nvPr/>
        </p:nvSpPr>
        <p:spPr>
          <a:xfrm>
            <a:off x="4991571" y="5279809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E68E12-8032-CD31-C5D1-01822E28D238}"/>
              </a:ext>
            </a:extLst>
          </p:cNvPr>
          <p:cNvSpPr txBox="1"/>
          <p:nvPr/>
        </p:nvSpPr>
        <p:spPr>
          <a:xfrm>
            <a:off x="450832" y="6219706"/>
            <a:ext cx="491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(4932) 30-89-34, 66-67-67, </a:t>
            </a:r>
            <a:r>
              <a:rPr lang="en-US" sz="18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mail@igfpmp</a:t>
            </a:r>
            <a:r>
              <a:rPr lang="ru-RU" sz="1800" b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ru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2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CFEE9F-2ED7-5716-2509-565C1973EB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r="7362"/>
          <a:stretch>
            <a:fillRect/>
          </a:stretch>
        </p:blipFill>
        <p:spPr/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6065" cy="66888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accent2"/>
                </a:solidFill>
              </a:rPr>
              <a:t>Микрозайм</a:t>
            </a:r>
            <a:r>
              <a:rPr lang="ru-RU" sz="4000" b="1" dirty="0">
                <a:solidFill>
                  <a:schemeClr val="accent2"/>
                </a:solidFill>
              </a:rPr>
              <a:t> «Свое дело»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928" y="1449000"/>
            <a:ext cx="5086586" cy="242739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Ивановский фонд поддержки предпринимательства</a:t>
            </a:r>
          </a:p>
          <a:p>
            <a:r>
              <a:rPr lang="en-US" sz="2000" dirty="0">
                <a:cs typeface="Arial" panose="020B0604020202020204" pitchFamily="34" charset="0"/>
                <a:hlinkClick r:id="rId3"/>
              </a:rPr>
              <a:t>http://www.igfpmp.ru</a:t>
            </a:r>
            <a:endParaRPr lang="ru-RU" sz="2000" dirty="0">
              <a:cs typeface="Arial" panose="020B0604020202020204" pitchFamily="34" charset="0"/>
            </a:endParaRPr>
          </a:p>
          <a:p>
            <a:r>
              <a:rPr lang="ru-RU" sz="2000" dirty="0"/>
              <a:t>для физических лица и индивидуальных предпринимателей, применяющих специальный налоговый режим «Налог на профессиональный доход» - самозанятые</a:t>
            </a:r>
          </a:p>
          <a:p>
            <a:r>
              <a:rPr lang="ru-RU" sz="2000" dirty="0">
                <a:effectLst/>
                <a:ea typeface="Calibri" panose="020F0502020204030204" pitchFamily="34" charset="0"/>
              </a:rPr>
              <a:t>на организацию и развитие предпринимательской деятельности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469935" y="4111664"/>
            <a:ext cx="8416586" cy="1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A9AD49-8342-4919-828F-4D5E947B52AB}"/>
              </a:ext>
            </a:extLst>
          </p:cNvPr>
          <p:cNvSpPr txBox="1"/>
          <p:nvPr/>
        </p:nvSpPr>
        <p:spPr>
          <a:xfrm>
            <a:off x="5953598" y="4148439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Параметры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BF7DB2-2168-4FC6-AB04-E359A63C5092}"/>
              </a:ext>
            </a:extLst>
          </p:cNvPr>
          <p:cNvSpPr/>
          <p:nvPr/>
        </p:nvSpPr>
        <p:spPr>
          <a:xfrm>
            <a:off x="5969056" y="4466421"/>
            <a:ext cx="3285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До 500 тыс. руб.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На 3 года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до 6,5% годовых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7FA018-7607-43AD-BDFB-278F86E6C7B1}"/>
              </a:ext>
            </a:extLst>
          </p:cNvPr>
          <p:cNvSpPr txBox="1"/>
          <p:nvPr/>
        </p:nvSpPr>
        <p:spPr>
          <a:xfrm>
            <a:off x="1234946" y="4286497"/>
            <a:ext cx="4123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Основные требования к заявителю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488218-E861-4144-A3F8-1EADB0F8DEB7}"/>
              </a:ext>
            </a:extLst>
          </p:cNvPr>
          <p:cNvSpPr/>
          <p:nvPr/>
        </p:nvSpPr>
        <p:spPr>
          <a:xfrm>
            <a:off x="1247958" y="4686607"/>
            <a:ext cx="35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Бизнес и налоги  - на территории области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Деятельность - от 1 месяца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Нет просроченных кредитных обязательств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Нет задолженности по налогам</a:t>
            </a:r>
          </a:p>
          <a:p>
            <a:r>
              <a:rPr lang="ru-RU" sz="1400" dirty="0">
                <a:solidFill>
                  <a:schemeClr val="bg1"/>
                </a:solidFill>
              </a:rPr>
              <a:t>Бизнес позволяет вернуть </a:t>
            </a:r>
            <a:r>
              <a:rPr lang="ru-RU" sz="1400" dirty="0" err="1">
                <a:solidFill>
                  <a:schemeClr val="bg1"/>
                </a:solidFill>
              </a:rPr>
              <a:t>микрозайм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514928" y="4699614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5287766" y="4511931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FE66C2-B0FE-82DC-F434-61CC835DBD13}"/>
              </a:ext>
            </a:extLst>
          </p:cNvPr>
          <p:cNvSpPr txBox="1"/>
          <p:nvPr/>
        </p:nvSpPr>
        <p:spPr>
          <a:xfrm>
            <a:off x="5950550" y="511339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Обеспечение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4A20A9-6BB0-B67F-E0E4-A82E93B777D5}"/>
              </a:ext>
            </a:extLst>
          </p:cNvPr>
          <p:cNvSpPr txBox="1"/>
          <p:nvPr/>
        </p:nvSpPr>
        <p:spPr>
          <a:xfrm>
            <a:off x="5253724" y="5308140"/>
            <a:ext cx="75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22376CC-9C58-F5DD-102B-C6CB36CFEF52}"/>
              </a:ext>
            </a:extLst>
          </p:cNvPr>
          <p:cNvSpPr/>
          <p:nvPr/>
        </p:nvSpPr>
        <p:spPr>
          <a:xfrm>
            <a:off x="5957170" y="5447333"/>
            <a:ext cx="3285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Поручительство третьих лиц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или залог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6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8C1ED6A-1614-5CEC-EA9D-937FD82835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r="15734"/>
          <a:stretch>
            <a:fillRect/>
          </a:stretch>
        </p:blipFill>
        <p:spPr/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3" y="375112"/>
            <a:ext cx="5111496" cy="66888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ПОРУЧИТЕЛЬСТВО РГО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117870"/>
            <a:ext cx="4830782" cy="231113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cs typeface="Arial" panose="020B0604020202020204" pitchFamily="34" charset="0"/>
              </a:rPr>
              <a:t>Центр гарантийной поддержки Ивановской области  </a:t>
            </a:r>
            <a:r>
              <a:rPr lang="en-US" sz="2000" dirty="0">
                <a:cs typeface="Arial" panose="020B0604020202020204" pitchFamily="34" charset="0"/>
                <a:hlinkClick r:id="rId4"/>
              </a:rPr>
              <a:t>https://rgo37.ru</a:t>
            </a:r>
            <a:endParaRPr lang="ru-RU" sz="2000" dirty="0">
              <a:cs typeface="Arial" panose="020B0604020202020204" pitchFamily="34" charset="0"/>
            </a:endParaRPr>
          </a:p>
          <a:p>
            <a:r>
              <a:rPr lang="ru-RU" sz="2000" dirty="0">
                <a:cs typeface="Arial" panose="020B0604020202020204" pitchFamily="34" charset="0"/>
              </a:rPr>
              <a:t>для субъектов малого и среднего предпринимательства и самозанятых Ивановской области</a:t>
            </a:r>
          </a:p>
          <a:p>
            <a:r>
              <a:rPr lang="ru-RU" sz="2000" dirty="0">
                <a:cs typeface="Arial" panose="020B0604020202020204" pitchFamily="34" charset="0"/>
              </a:rPr>
              <a:t>12 банков-партнеров</a:t>
            </a:r>
          </a:p>
          <a:p>
            <a:r>
              <a:rPr lang="ru-RU" sz="2000" dirty="0">
                <a:cs typeface="Arial" panose="020B0604020202020204" pitchFamily="34" charset="0"/>
              </a:rPr>
              <a:t>До 70% суммы основного долга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469414" y="3377031"/>
            <a:ext cx="7838844" cy="2615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A9AD49-8342-4919-828F-4D5E947B52AB}"/>
              </a:ext>
            </a:extLst>
          </p:cNvPr>
          <p:cNvSpPr txBox="1"/>
          <p:nvPr/>
        </p:nvSpPr>
        <p:spPr>
          <a:xfrm>
            <a:off x="1167613" y="480366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Параметры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BF7DB2-2168-4FC6-AB04-E359A63C5092}"/>
              </a:ext>
            </a:extLst>
          </p:cNvPr>
          <p:cNvSpPr/>
          <p:nvPr/>
        </p:nvSpPr>
        <p:spPr>
          <a:xfrm>
            <a:off x="1145869" y="5131346"/>
            <a:ext cx="5663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До 20 млн. руб.  по одному договору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До 30  млн. руб. на заемщика  или на группу компаний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На срок кредитования + 120 дней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7FA018-7607-43AD-BDFB-278F86E6C7B1}"/>
              </a:ext>
            </a:extLst>
          </p:cNvPr>
          <p:cNvSpPr txBox="1"/>
          <p:nvPr/>
        </p:nvSpPr>
        <p:spPr>
          <a:xfrm>
            <a:off x="1167613" y="3408287"/>
            <a:ext cx="4132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Основные требования к заявителю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488218-E861-4144-A3F8-1EADB0F8DEB7}"/>
              </a:ext>
            </a:extLst>
          </p:cNvPr>
          <p:cNvSpPr/>
          <p:nvPr/>
        </p:nvSpPr>
        <p:spPr>
          <a:xfrm>
            <a:off x="1124604" y="3817960"/>
            <a:ext cx="35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Бизнес и налоги  - на территории области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Нет задолженности по налогам</a:t>
            </a:r>
          </a:p>
          <a:p>
            <a:r>
              <a:rPr lang="ru-RU" sz="1400" dirty="0">
                <a:solidFill>
                  <a:schemeClr val="bg1"/>
                </a:solidFill>
              </a:rPr>
              <a:t>Банк готов предоставить кредит/гарантию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577116" y="3774342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4954648" y="3719692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435BB4-3E47-8C93-9C5C-8372A1603E7D}"/>
              </a:ext>
            </a:extLst>
          </p:cNvPr>
          <p:cNvSpPr txBox="1"/>
          <p:nvPr/>
        </p:nvSpPr>
        <p:spPr>
          <a:xfrm>
            <a:off x="546020" y="5242240"/>
            <a:ext cx="66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5D7EA6-B5F5-7930-AC19-75A2C6B2E4DA}"/>
              </a:ext>
            </a:extLst>
          </p:cNvPr>
          <p:cNvSpPr/>
          <p:nvPr/>
        </p:nvSpPr>
        <p:spPr>
          <a:xfrm>
            <a:off x="5580604" y="3429000"/>
            <a:ext cx="35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Стоимость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CF5C46F-F91D-45EB-8DBD-15D7C5F8201B}"/>
              </a:ext>
            </a:extLst>
          </p:cNvPr>
          <p:cNvSpPr/>
          <p:nvPr/>
        </p:nvSpPr>
        <p:spPr>
          <a:xfrm>
            <a:off x="5556000" y="3800595"/>
            <a:ext cx="24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 0,5 – 1,0% годовых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от суммы поручительства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2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BE0555-91FB-5B52-45DA-10DD6A88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C92E4F-9468-1F15-9352-C0858B5EEEC2}"/>
              </a:ext>
            </a:extLst>
          </p:cNvPr>
          <p:cNvSpPr txBox="1"/>
          <p:nvPr/>
        </p:nvSpPr>
        <p:spPr>
          <a:xfrm>
            <a:off x="1298448" y="822960"/>
            <a:ext cx="93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ИНФОРМАЦИОННОЙ И МЕТОДОЛОГИЧЕСКОЙ ПОДДЕРЖКОЙ ОТ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260525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B8952D-4FC2-AB4F-91FB-1B590A9C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077096-55EF-88C0-1AEA-CB362C66209F}"/>
              </a:ext>
            </a:extLst>
          </p:cNvPr>
          <p:cNvSpPr txBox="1"/>
          <p:nvPr/>
        </p:nvSpPr>
        <p:spPr>
          <a:xfrm>
            <a:off x="1170432" y="694944"/>
            <a:ext cx="93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РЕГИОНАЛЬНЫМ ФОНДОМ РАЗВИТИЯ ПРОМЫШЛЕННОСТИ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12245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5B4786-C55A-48E9-A2B3-6B2B0820C3C3}"/>
              </a:ext>
            </a:extLst>
          </p:cNvPr>
          <p:cNvSpPr txBox="1"/>
          <p:nvPr/>
        </p:nvSpPr>
        <p:spPr>
          <a:xfrm>
            <a:off x="2310924" y="40873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6BB8E06-3E57-42EB-A0FD-05459337372C}"/>
              </a:ext>
            </a:extLst>
          </p:cNvPr>
          <p:cNvSpPr txBox="1"/>
          <p:nvPr/>
        </p:nvSpPr>
        <p:spPr>
          <a:xfrm>
            <a:off x="1963760" y="2613383"/>
            <a:ext cx="8240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</a:rPr>
              <a:t>еще ФИНАНСОВАЯ ПОДДЕРЖКА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3E61F4C-61C5-3A74-1397-FFCD8A1111CB}"/>
              </a:ext>
            </a:extLst>
          </p:cNvPr>
          <p:cNvSpPr/>
          <p:nvPr/>
        </p:nvSpPr>
        <p:spPr>
          <a:xfrm>
            <a:off x="0" y="6354000"/>
            <a:ext cx="12192000" cy="504000"/>
          </a:xfrm>
          <a:prstGeom prst="rect">
            <a:avLst/>
          </a:prstGeom>
          <a:solidFill>
            <a:srgbClr val="46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95F89A0-1D63-E507-20A7-EE113CA48439}"/>
              </a:ext>
            </a:extLst>
          </p:cNvPr>
          <p:cNvSpPr txBox="1"/>
          <p:nvPr/>
        </p:nvSpPr>
        <p:spPr>
          <a:xfrm>
            <a:off x="432118" y="39705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81058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D8AD09C-3631-8453-D8B6-1008A6FA6CBF}"/>
              </a:ext>
            </a:extLst>
          </p:cNvPr>
          <p:cNvSpPr/>
          <p:nvPr/>
        </p:nvSpPr>
        <p:spPr>
          <a:xfrm>
            <a:off x="0" y="6354000"/>
            <a:ext cx="12192000" cy="504000"/>
          </a:xfrm>
          <a:prstGeom prst="rect">
            <a:avLst/>
          </a:prstGeom>
          <a:solidFill>
            <a:srgbClr val="46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506FBCE-083B-8CCD-33CE-0E0660975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0" y="430431"/>
            <a:ext cx="5349181" cy="36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9299C6-0954-EBFD-0480-555BE86C1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80" y="2827569"/>
            <a:ext cx="6400000" cy="36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DF433D-F998-606C-645C-3CB211E9DC9C}"/>
              </a:ext>
            </a:extLst>
          </p:cNvPr>
          <p:cNvSpPr txBox="1"/>
          <p:nvPr/>
        </p:nvSpPr>
        <p:spPr>
          <a:xfrm>
            <a:off x="6096000" y="883048"/>
            <a:ext cx="58899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ЛЬГОТНЫЙ ЛИЗИНГ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И 8%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389104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585</Words>
  <Application>Microsoft Office PowerPoint</Application>
  <PresentationFormat>Произвольный</PresentationFormat>
  <Paragraphs>160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Льготные микрозаймы </vt:lpstr>
      <vt:lpstr>Микрозайм «Свое дело»</vt:lpstr>
      <vt:lpstr>ПОРУЧИТЕЛЬСТВО РГО</vt:lpstr>
      <vt:lpstr>Презентация PowerPoint</vt:lpstr>
      <vt:lpstr>Презентация PowerPoint</vt:lpstr>
      <vt:lpstr>Презентация PowerPoint</vt:lpstr>
      <vt:lpstr>Презентация PowerPoint</vt:lpstr>
      <vt:lpstr>ЛЬГОТНЫЕ КРЕДИТЫ БАНКОВ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работает  поддержка государства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МИКРОЗАЙМЫ   (основные условия в период действия режима повышенной готовности)</dc:title>
  <dc:creator>Елена С. Тренина</dc:creator>
  <cp:lastModifiedBy>Уйманова Екатерина Владимировна</cp:lastModifiedBy>
  <cp:revision>71</cp:revision>
  <dcterms:created xsi:type="dcterms:W3CDTF">2022-10-25T06:08:47Z</dcterms:created>
  <dcterms:modified xsi:type="dcterms:W3CDTF">2023-02-15T12:52:14Z</dcterms:modified>
</cp:coreProperties>
</file>