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gato37.ru/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780108"/>
          </a:xfrm>
        </p:spPr>
        <p:txBody>
          <a:bodyPr/>
          <a:lstStyle/>
          <a:p>
            <a:r>
              <a:rPr lang="ru-RU" dirty="0"/>
              <a:t>Осторожно! </a:t>
            </a:r>
            <a:r>
              <a:rPr lang="ru-RU" dirty="0" smtClean="0"/>
              <a:t>Ртутьсодержа</a:t>
            </a:r>
            <a:r>
              <a:rPr lang="ru-RU" dirty="0"/>
              <a:t>щ</a:t>
            </a:r>
            <a:r>
              <a:rPr lang="ru-RU" dirty="0" smtClean="0"/>
              <a:t>ие лампы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399392"/>
            <a:ext cx="6400800" cy="1473200"/>
          </a:xfrm>
        </p:spPr>
        <p:txBody>
          <a:bodyPr/>
          <a:lstStyle/>
          <a:p>
            <a:r>
              <a:rPr lang="ru-RU" dirty="0"/>
              <a:t>О </a:t>
            </a:r>
            <a:r>
              <a:rPr lang="ru-RU" dirty="0" smtClean="0"/>
              <a:t>правильном обращении </a:t>
            </a:r>
            <a:r>
              <a:rPr lang="ru-RU" dirty="0"/>
              <a:t>с </a:t>
            </a:r>
            <a:r>
              <a:rPr lang="ru-RU" dirty="0" smtClean="0"/>
              <a:t>отработанными люминесцентными </a:t>
            </a:r>
            <a:r>
              <a:rPr lang="ru-RU" dirty="0"/>
              <a:t>лампами</a:t>
            </a:r>
          </a:p>
        </p:txBody>
      </p:sp>
      <p:pic>
        <p:nvPicPr>
          <p:cNvPr id="1027" name="Picture 3" descr="C:\Documents and Settings\ebulatova\Рабочий стол\презентация\maxresdefaul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276872"/>
            <a:ext cx="3096344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817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3717032"/>
            <a:ext cx="6400800" cy="1473200"/>
          </a:xfrm>
        </p:spPr>
        <p:txBody>
          <a:bodyPr>
            <a:noAutofit/>
          </a:bodyPr>
          <a:lstStyle/>
          <a:p>
            <a:pPr algn="just"/>
            <a:endParaRPr lang="ru-RU" sz="18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780108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/>
              <a:t>Заключение</a:t>
            </a:r>
            <a:br>
              <a:rPr lang="ru-RU" sz="2400" dirty="0" smtClean="0"/>
            </a:br>
            <a:r>
              <a:rPr lang="ru-RU" sz="1800" dirty="0" smtClean="0"/>
              <a:t>К сожалению, на сегодняшний день, очень низкий процент люминесцентных ламп поступает на переработку. Часто это связано с недостаточной информированностью и ленью населения.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Лишь незначительная доля потребителей понимает, какой огромный вред причиняют битые ртутьсодержащие лампы природе и здоровью людей. Данный материал подготовлен в целях информирования населения и разъяснения гражданам существующей системы сбора и утилизации опасных отходов</a:t>
            </a:r>
            <a:endParaRPr lang="ru-RU" sz="2400" dirty="0"/>
          </a:p>
        </p:txBody>
      </p:sp>
      <p:pic>
        <p:nvPicPr>
          <p:cNvPr id="9218" name="Picture 2" descr="C:\Documents and Settings\ebulatova\Рабочий стол\презентация\inne_0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3501008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56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628800"/>
            <a:ext cx="6120680" cy="1780108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dirty="0" smtClean="0"/>
              <a:t>Энергосберегающие люминесцентные лампы приобрели популярность у населения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Среди населения широкое распространение получило употребление в быту энергосберегающих люминесцентных ламп. Они представляют собой покрытые внутри люминофором трубки с электродами, заполненные аргоном и парами ртути. Они обладают высокой светоотдачей, благоприятным спектральным составом и экономичностью.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437112"/>
            <a:ext cx="6400800" cy="1473200"/>
          </a:xfrm>
        </p:spPr>
        <p:txBody>
          <a:bodyPr/>
          <a:lstStyle/>
          <a:p>
            <a:r>
              <a:rPr lang="ru-RU" dirty="0" smtClean="0"/>
              <a:t>При этом, перегоревшие ртутные светильники являются отходами 1 класса опасности. Их необходимо подвергать переработке с использованием специальных технологий</a:t>
            </a:r>
            <a:endParaRPr lang="ru-RU" dirty="0"/>
          </a:p>
        </p:txBody>
      </p:sp>
      <p:pic>
        <p:nvPicPr>
          <p:cNvPr id="2050" name="Picture 2" descr="C:\Documents and Settings\ebulatova\Рабочий стол\презентация\yutsyktsu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04664"/>
            <a:ext cx="2772891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Documents and Settings\ebulatova\Рабочий стол\презентация\inne_01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05064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95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908720"/>
            <a:ext cx="7268344" cy="178010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700" dirty="0" smtClean="0"/>
              <a:t>Опасная ртуть или почему необходима утилизация энергосберегающих люминесцентных ламп?</a:t>
            </a:r>
            <a:br>
              <a:rPr lang="ru-RU" sz="27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000" dirty="0" smtClean="0"/>
              <a:t>Ртуть – токсичное и опасное в любом состоянии химическое вещество. Признаки отравления ее различны и зависят от дозы, времени воздействия и пути попадания в организм. Ртутные пары тяжелее воздуха, но несмотря на это, они не оседают в нижних слоях, а равномерно распределяются по всему помещению.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3573016"/>
            <a:ext cx="6400800" cy="1473200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/>
              <a:t>Пары ртути никак не ощущаются даже в значительных концентрациях. Заражение можно обнаружить только специальной аппаратурой. Пары ртути могут проникать сквозь строительные материалы и накапливаться на различных поверхностях, впоследствии вторично заражая помещение.</a:t>
            </a:r>
            <a:endParaRPr lang="ru-RU" sz="1800" dirty="0"/>
          </a:p>
        </p:txBody>
      </p:sp>
      <p:pic>
        <p:nvPicPr>
          <p:cNvPr id="3074" name="Picture 2" descr="C:\Documents and Settings\ebulatova\Рабочий стол\презентация\__20_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11624"/>
            <a:ext cx="2134345" cy="1594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991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780108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Опасная ртуть или почему необходима утилизация энергосберегающих люминесцентных ламп?</a:t>
            </a:r>
            <a:br>
              <a:rPr lang="ru-RU" sz="2400" dirty="0" smtClean="0"/>
            </a:br>
            <a:r>
              <a:rPr lang="ru-RU" sz="1800" dirty="0" smtClean="0"/>
              <a:t>Поступая в природу, соединения ртути вызывают загрязнение почвы и водоемов, отравление животных и людей. Из верхних слоев почвы они могут улетучиваться и снова возвращаться в воды и грунт с осадками.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7776" y="2874648"/>
            <a:ext cx="6400800" cy="1473200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/>
              <a:t>Сильнее всего ртуть поражает выделительную и центральную нервную системы организма человека. Вызывает расстройства речи, слуха, зрения, нарушает координацию движений. Эти последствия необратимы и только очень долгое лечение может незначительно снизить их проявления. Накапливаясь в организме в течение всей жизни человека, ртуть может привести к бесплодию, гибели плода или его мутации у беременных, снижению иммунитета, онкологическим заболеваниям .</a:t>
            </a:r>
            <a:endParaRPr lang="ru-RU" sz="1800" dirty="0"/>
          </a:p>
        </p:txBody>
      </p:sp>
      <p:pic>
        <p:nvPicPr>
          <p:cNvPr id="4098" name="Picture 2" descr="C:\Documents and Settings\ebulatova\Рабочий стол\презентация\inne_0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4" y="3284984"/>
            <a:ext cx="2232248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864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3717032"/>
            <a:ext cx="6400800" cy="1473200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/>
              <a:t>В одной люминесцентной лампе содержится от 3 и более мг ртутных паров, а в перегоревшей – 0,1 мг.</a:t>
            </a:r>
          </a:p>
          <a:p>
            <a:pPr algn="just"/>
            <a:r>
              <a:rPr lang="ru-RU" sz="1800" dirty="0" smtClean="0"/>
              <a:t>Одна разбившаяся лампочка в непроветриваемой комнате может привести к превышению допустимой концентрации ртутных паров в 160 раз.</a:t>
            </a:r>
            <a:endParaRPr lang="ru-RU" sz="18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780108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/>
              <a:t>                            Виды ламп, содержащие ртуть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000" dirty="0" smtClean="0"/>
              <a:t>- </a:t>
            </a:r>
            <a:r>
              <a:rPr lang="ru-RU" sz="2000" dirty="0"/>
              <a:t>к</a:t>
            </a:r>
            <a:r>
              <a:rPr lang="ru-RU" sz="2000" dirty="0" smtClean="0"/>
              <a:t>омпактная люминесцентная</a:t>
            </a:r>
            <a:br>
              <a:rPr lang="ru-RU" sz="2000" dirty="0" smtClean="0"/>
            </a:br>
            <a:r>
              <a:rPr lang="ru-RU" sz="2000" dirty="0" smtClean="0"/>
              <a:t>- линейная люминесцентная</a:t>
            </a:r>
            <a:br>
              <a:rPr lang="ru-RU" sz="2000" dirty="0" smtClean="0"/>
            </a:br>
            <a:r>
              <a:rPr lang="ru-RU" sz="2000" dirty="0" smtClean="0"/>
              <a:t>- бактерицидная</a:t>
            </a:r>
            <a:br>
              <a:rPr lang="ru-RU" sz="2000" dirty="0" smtClean="0"/>
            </a:br>
            <a:r>
              <a:rPr lang="ru-RU" sz="2000" dirty="0" smtClean="0"/>
              <a:t>- кварцевая</a:t>
            </a:r>
            <a:br>
              <a:rPr lang="ru-RU" sz="2000" dirty="0" smtClean="0"/>
            </a:br>
            <a:r>
              <a:rPr lang="ru-RU" sz="2000" dirty="0" smtClean="0"/>
              <a:t>- лампа ДРЛ (дуговая ртутная люминесцентная)</a:t>
            </a:r>
            <a:br>
              <a:rPr lang="ru-RU" sz="2000" dirty="0" smtClean="0"/>
            </a:br>
            <a:r>
              <a:rPr lang="ru-RU" sz="2000" dirty="0" smtClean="0"/>
              <a:t>- натриевая</a:t>
            </a:r>
            <a:br>
              <a:rPr lang="ru-RU" sz="2000" dirty="0" smtClean="0"/>
            </a:br>
            <a:r>
              <a:rPr lang="ru-RU" sz="2000" dirty="0" smtClean="0"/>
              <a:t>- </a:t>
            </a:r>
            <a:r>
              <a:rPr lang="ru-RU" sz="2000" dirty="0" err="1" smtClean="0"/>
              <a:t>металлогалогеновая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 лампы специального назначения, используемые в</a:t>
            </a:r>
            <a:br>
              <a:rPr lang="ru-RU" sz="2000" dirty="0" smtClean="0"/>
            </a:br>
            <a:r>
              <a:rPr lang="ru-RU" sz="2000" dirty="0" smtClean="0"/>
              <a:t> медицине и промышленности</a:t>
            </a:r>
            <a:endParaRPr lang="ru-RU" sz="2000" dirty="0"/>
          </a:p>
        </p:txBody>
      </p:sp>
      <p:pic>
        <p:nvPicPr>
          <p:cNvPr id="5122" name="Picture 2" descr="C:\Documents and Settings\ebulatova\Рабочий стол\презентация\f2b031dc675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764704"/>
            <a:ext cx="2520280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Documents and Settings\ebulatova\Рабочий стол\презентация\inne_01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861048"/>
            <a:ext cx="2029346" cy="1881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374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4365104"/>
            <a:ext cx="5680720" cy="1473200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/>
              <a:t>Запрещено выбрасывать осколки битой лампы с бытовым мусором, в канализацию. Их надо сдать на специализированное предприятие по переработке ртутьсодержащих отходов.</a:t>
            </a:r>
            <a:endParaRPr lang="ru-RU" sz="18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51520" y="2636912"/>
            <a:ext cx="7772400" cy="1780108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/>
              <a:t>               Что делать, если разбилась люминесцентная лампа?</a:t>
            </a:r>
            <a:br>
              <a:rPr lang="ru-RU" sz="2400" dirty="0" smtClean="0"/>
            </a:br>
            <a:r>
              <a:rPr lang="ru-RU" sz="2000" dirty="0" smtClean="0"/>
              <a:t>1. Следует ограничить доступ людей в зараженное помещение.</a:t>
            </a:r>
            <a:br>
              <a:rPr lang="ru-RU" sz="2000" dirty="0" smtClean="0"/>
            </a:br>
            <a:r>
              <a:rPr lang="ru-RU" sz="2000" dirty="0" smtClean="0"/>
              <a:t>2. Отключить все электроприборы.</a:t>
            </a:r>
            <a:br>
              <a:rPr lang="ru-RU" sz="2000" dirty="0" smtClean="0"/>
            </a:br>
            <a:r>
              <a:rPr lang="ru-RU" sz="2000" dirty="0" smtClean="0"/>
              <a:t>3. При возможности понизить температуру в зараженном помещении до 15 градусов. Это уменьшит скорость испарения ртути.</a:t>
            </a:r>
            <a:br>
              <a:rPr lang="ru-RU" sz="2000" dirty="0" smtClean="0"/>
            </a:br>
            <a:r>
              <a:rPr lang="ru-RU" sz="2000" dirty="0" smtClean="0"/>
              <a:t>4. Оставить открытым окно на 2 часа, а дверные щели заклеить липкой лентой.</a:t>
            </a:r>
            <a:br>
              <a:rPr lang="ru-RU" sz="2000" dirty="0" smtClean="0"/>
            </a:br>
            <a:r>
              <a:rPr lang="ru-RU" sz="2000" dirty="0" smtClean="0"/>
              <a:t>5. Закончив проветривание, можно собрать осколки лампы специальными приспособлениями: кисточками, шприцем, влажными салфетками от краев загрязненного участка к центру.</a:t>
            </a:r>
            <a:br>
              <a:rPr lang="ru-RU" sz="2000" dirty="0" smtClean="0"/>
            </a:br>
            <a:r>
              <a:rPr lang="ru-RU" sz="2000" dirty="0" smtClean="0"/>
              <a:t>6. Собранные осколки поместить в герметичные полиэтиленовые пакеты или стеклянную тару с толстыми стенками.</a:t>
            </a:r>
            <a:br>
              <a:rPr lang="ru-RU" sz="2000" dirty="0" smtClean="0"/>
            </a:br>
            <a:r>
              <a:rPr lang="ru-RU" sz="2000" dirty="0" smtClean="0"/>
              <a:t>7. Провести </a:t>
            </a:r>
            <a:r>
              <a:rPr lang="ru-RU" sz="2000" dirty="0" err="1" smtClean="0"/>
              <a:t>демеркуризацию</a:t>
            </a:r>
            <a:r>
              <a:rPr lang="ru-RU" sz="2000" dirty="0" smtClean="0"/>
              <a:t> помещения химическими веществами, содержащимися в специальных демеркуризационных пакетах.</a:t>
            </a:r>
            <a:br>
              <a:rPr lang="ru-RU" sz="2000" dirty="0" smtClean="0"/>
            </a:br>
            <a:r>
              <a:rPr lang="ru-RU" sz="2000" dirty="0" smtClean="0"/>
              <a:t>8. Произвести влажную уборку помещения мыльно-содовым раствором.</a:t>
            </a:r>
            <a:endParaRPr lang="ru-RU" sz="2000" dirty="0"/>
          </a:p>
        </p:txBody>
      </p:sp>
      <p:pic>
        <p:nvPicPr>
          <p:cNvPr id="6146" name="Picture 2" descr="C:\Documents and Settings\ebulatova\Рабочий стол\презентация\93d476c430a23c797a7f7d7188a5bcc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072" y="4365104"/>
            <a:ext cx="3096344" cy="2304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40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6400800" cy="1473200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/>
              <a:t>Отработанные лампы для хранения и транспортировки необходимо поместить в упаковку из </a:t>
            </a:r>
            <a:r>
              <a:rPr lang="ru-RU" sz="1800" dirty="0" err="1" smtClean="0"/>
              <a:t>гофрокартоная</a:t>
            </a:r>
            <a:r>
              <a:rPr lang="ru-RU" sz="1800" dirty="0" smtClean="0"/>
              <a:t>, в которой они находились при покупке, или обернуть мягкой бумагой, газетой. Желательно положить перегоревшие лампы в герметичную тару и поставить ее туда, где они не разобьются.</a:t>
            </a:r>
            <a:endParaRPr lang="ru-RU" sz="18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780108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Правила хранения в быту перегоревшей лампы</a:t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1800" dirty="0" smtClean="0"/>
              <a:t>При эксплуатации и хранении ламп, содержащих ртуть, важно беречь их целостность, защищать от повреждений. Даже через небольшую трещину ртуть может начать испаряться, вызывая токсичное загрязнение.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451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4221088"/>
            <a:ext cx="5622384" cy="1473200"/>
          </a:xfrm>
        </p:spPr>
        <p:txBody>
          <a:bodyPr>
            <a:noAutofit/>
          </a:bodyPr>
          <a:lstStyle/>
          <a:p>
            <a:pPr algn="just"/>
            <a:r>
              <a:rPr lang="ru-RU" sz="1400" dirty="0" smtClean="0"/>
              <a:t>Перечень организаций Ивановской области, предоставляющих услуги по сбору ртутьсодержащих отходов</a:t>
            </a:r>
            <a:endParaRPr lang="ru-RU" sz="14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9512" y="2564904"/>
            <a:ext cx="8640960" cy="1780108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dirty="0" smtClean="0"/>
              <a:t>Организованный сбор отработанных ртутьсодержащих ламп у населения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1600" dirty="0" smtClean="0"/>
              <a:t>Выкидывать люминесцентные лампы вместе с остальным мусором ни в коем случае нельзя. Их необходимо сдать в специализированную организацию, занимающуюся утилизацией ртутьсодержащих отходов.</a:t>
            </a:r>
            <a:br>
              <a:rPr lang="ru-RU" sz="1600" dirty="0" smtClean="0"/>
            </a:br>
            <a:r>
              <a:rPr lang="ru-RU" sz="1600" dirty="0" smtClean="0"/>
              <a:t>Списки пунктов приема отработанных бытовых ртутьсодержащих ламп следует уточнять в органах местного самоуправления и управляющих компаниях, занимающихся обслуживанием дома. В некоторых населенных пунктах устанавливают специальные </a:t>
            </a:r>
            <a:r>
              <a:rPr lang="ru-RU" sz="1600" dirty="0" err="1" smtClean="0"/>
              <a:t>экобоксы</a:t>
            </a:r>
            <a:r>
              <a:rPr lang="ru-RU" sz="1600" dirty="0" smtClean="0"/>
              <a:t> для сбора ртутьсодержащих отходов.</a:t>
            </a:r>
            <a:br>
              <a:rPr lang="ru-RU" sz="1600" dirty="0" smtClean="0"/>
            </a:br>
            <a:r>
              <a:rPr lang="ru-RU" sz="1600" dirty="0" smtClean="0"/>
              <a:t>Граждане, проживающие в многоквартирных домах могут сдавать люминесцентные лампы в управляющую компанию бесплатно, а управляющие компании должны их принимать в рамках заключенного договора управления или договора оказания услуг и (или) выполнения работ по содержанию и ремонту общего имущества в таких домах, по согласованию с соответствующей специализированной организацией.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ru-RU" sz="1600" dirty="0" smtClean="0"/>
              <a:t>Местом накопления </a:t>
            </a:r>
            <a:r>
              <a:rPr lang="ru-RU" sz="1600" dirty="0"/>
              <a:t>отработанных ртутьсодержащих ламп у потребителей ртутьсодержащих ламп </a:t>
            </a:r>
            <a:r>
              <a:rPr lang="ru-RU" sz="1600" dirty="0" smtClean="0"/>
              <a:t>является территория муниципального учреждения </a:t>
            </a:r>
            <a:r>
              <a:rPr lang="ru-RU" sz="1600" dirty="0"/>
              <a:t>Управление городского хозяйства г. Кинешмы, ул. Спортивная, д. 18, г. Кинешма, Ивановская </a:t>
            </a:r>
            <a:r>
              <a:rPr lang="ru-RU" sz="1600" dirty="0" smtClean="0"/>
              <a:t>область (в том числе в случаях, когда организация мест накопления не представляется возможной в силу отсутствия в многоквартирных домах мест, являющихся общим имуществом собственников многоквартирных домов).</a:t>
            </a:r>
            <a:endParaRPr lang="ru-RU" sz="16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612640"/>
              </p:ext>
            </p:extLst>
          </p:nvPr>
        </p:nvGraphicFramePr>
        <p:xfrm>
          <a:off x="1835696" y="4941168"/>
          <a:ext cx="60960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Наименование</a:t>
                      </a:r>
                      <a:r>
                        <a:rPr lang="ru-RU" sz="1000" baseline="0" dirty="0" smtClean="0"/>
                        <a:t> организации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Адрес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Контактный</a:t>
                      </a:r>
                      <a:r>
                        <a:rPr lang="ru-RU" sz="1000" baseline="0" dirty="0" smtClean="0"/>
                        <a:t> телефон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Интернет-сайт</a:t>
                      </a:r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ООО «</a:t>
                      </a:r>
                      <a:r>
                        <a:rPr lang="ru-RU" sz="1000" dirty="0" err="1" smtClean="0"/>
                        <a:t>Агато</a:t>
                      </a:r>
                      <a:r>
                        <a:rPr lang="ru-RU" sz="1000" dirty="0" smtClean="0"/>
                        <a:t>»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г. Иваново, ул. Фрунзе, д.37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(4932) 32-76-25, 32-45-66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hlinkClick r:id="rId2"/>
                        </a:rPr>
                        <a:t>www.agato37.ru</a:t>
                      </a:r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ООО «</a:t>
                      </a:r>
                      <a:r>
                        <a:rPr lang="ru-RU" sz="1000" dirty="0" err="1" smtClean="0"/>
                        <a:t>ЭкоМир</a:t>
                      </a:r>
                      <a:r>
                        <a:rPr lang="ru-RU" sz="1000" dirty="0" smtClean="0"/>
                        <a:t>»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Г. Иваново, </a:t>
                      </a:r>
                      <a:r>
                        <a:rPr lang="ru-RU" sz="1000" dirty="0" err="1" smtClean="0"/>
                        <a:t>ул.Набережная</a:t>
                      </a:r>
                      <a:r>
                        <a:rPr lang="ru-RU" sz="1000" dirty="0" smtClean="0"/>
                        <a:t>, д.5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(4932) 49-61-99, 46-63-33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www.vk.com/ecomir37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137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3717032"/>
            <a:ext cx="6400800" cy="1473200"/>
          </a:xfrm>
        </p:spPr>
        <p:txBody>
          <a:bodyPr>
            <a:noAutofit/>
          </a:bodyPr>
          <a:lstStyle/>
          <a:p>
            <a:pPr algn="just"/>
            <a:endParaRPr lang="ru-RU" sz="18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23528" y="3645024"/>
            <a:ext cx="5040560" cy="1780108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/>
              <a:t>    Утилизация ртутьсодержащих ламп</a:t>
            </a:r>
            <a:br>
              <a:rPr lang="ru-RU" sz="2400" dirty="0" smtClean="0"/>
            </a:br>
            <a:r>
              <a:rPr lang="ru-RU" sz="1800" dirty="0" smtClean="0"/>
              <a:t>Утилизация люминесцентных и других ртутьсодержащих ламп – сложный процесс, который проводят в заводских условиях на специализированных предприятиях. По отношению к таким предприятиям предъявляются определенные требования.</a:t>
            </a:r>
            <a:br>
              <a:rPr lang="ru-RU" sz="1800" dirty="0" smtClean="0"/>
            </a:br>
            <a:r>
              <a:rPr lang="ru-RU" sz="1800" dirty="0" smtClean="0"/>
              <a:t>Лампы дробят в </a:t>
            </a:r>
            <a:r>
              <a:rPr lang="ru-RU" sz="1800" dirty="0" err="1" smtClean="0"/>
              <a:t>вибромеханической</a:t>
            </a:r>
            <a:r>
              <a:rPr lang="ru-RU" sz="1800" dirty="0" smtClean="0"/>
              <a:t> установке, разделяя цоколи, стекло и опасное вещество люминофор. Ртуть подвергается термической возгонке в вакуумной камере, а затем вымораживанию жидким азотом. Автоматически составляющие распределяются по разным емкостям. Битое стекло </a:t>
            </a:r>
            <a:r>
              <a:rPr lang="ru-RU" sz="1800" dirty="0" err="1" smtClean="0"/>
              <a:t>захоранивают</a:t>
            </a:r>
            <a:r>
              <a:rPr lang="ru-RU" sz="1800" dirty="0" smtClean="0"/>
              <a:t> вместе с твердыми бытовыми отходами или используют в качестве заполнителя бетона. Металл идет на заводы по переплавке. В специальной герметичной таре ртуть поступает на дальнейшую переработку, где очищается и идет на повторное производство термометров и других электронных устройств.</a:t>
            </a:r>
            <a:endParaRPr lang="ru-RU" sz="2400" dirty="0"/>
          </a:p>
        </p:txBody>
      </p:sp>
      <p:pic>
        <p:nvPicPr>
          <p:cNvPr id="8194" name="Picture 2" descr="C:\Documents and Settings\ebulatova\Рабочий стол\презентация\Kak_utilizirovat_lyuminescentnye_lampy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980729"/>
            <a:ext cx="3693814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003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118</TotalTime>
  <Words>353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Осторожно! Ртутьсодержащие лампы</vt:lpstr>
      <vt:lpstr>Энергосберегающие люминесцентные лампы приобрели популярность у населения Среди населения широкое распространение получило употребление в быту энергосберегающих люминесцентных ламп. Они представляют собой покрытые внутри люминофором трубки с электродами, заполненные аргоном и парами ртути. Они обладают высокой светоотдачей, благоприятным спектральным составом и экономичностью.</vt:lpstr>
      <vt:lpstr>Опасная ртуть или почему необходима утилизация энергосберегающих люминесцентных ламп?  Ртуть – токсичное и опасное в любом состоянии химическое вещество. Признаки отравления ее различны и зависят от дозы, времени воздействия и пути попадания в организм. Ртутные пары тяжелее воздуха, но несмотря на это, они не оседают в нижних слоях, а равномерно распределяются по всему помещению.</vt:lpstr>
      <vt:lpstr>Опасная ртуть или почему необходима утилизация энергосберегающих люминесцентных ламп? Поступая в природу, соединения ртути вызывают загрязнение почвы и водоемов, отравление животных и людей. Из верхних слоев почвы они могут улетучиваться и снова возвращаться в воды и грунт с осадками.</vt:lpstr>
      <vt:lpstr>                            Виды ламп, содержащие ртуть  - компактная люминесцентная - линейная люминесцентная - бактерицидная - кварцевая - лампа ДРЛ (дуговая ртутная люминесцентная) - натриевая - металлогалогеновая - лампы специального назначения, используемые в  медицине и промышленности</vt:lpstr>
      <vt:lpstr>               Что делать, если разбилась люминесцентная лампа? 1. Следует ограничить доступ людей в зараженное помещение. 2. Отключить все электроприборы. 3. При возможности понизить температуру в зараженном помещении до 15 градусов. Это уменьшит скорость испарения ртути. 4. Оставить открытым окно на 2 часа, а дверные щели заклеить липкой лентой. 5. Закончив проветривание, можно собрать осколки лампы специальными приспособлениями: кисточками, шприцем, влажными салфетками от краев загрязненного участка к центру. 6. Собранные осколки поместить в герметичные полиэтиленовые пакеты или стеклянную тару с толстыми стенками. 7. Провести демеркуризацию помещения химическими веществами, содержащимися в специальных демеркуризационных пакетах. 8. Произвести влажную уборку помещения мыльно-содовым раствором.</vt:lpstr>
      <vt:lpstr>Правила хранения в быту перегоревшей лампы  При эксплуатации и хранении ламп, содержащих ртуть, важно беречь их целостность, защищать от повреждений. Даже через небольшую трещину ртуть может начать испаряться, вызывая токсичное загрязнение.</vt:lpstr>
      <vt:lpstr>Организованный сбор отработанных ртутьсодержащих ламп у населения Выкидывать люминесцентные лампы вместе с остальным мусором ни в коем случае нельзя. Их необходимо сдать в специализированную организацию, занимающуюся утилизацией ртутьсодержащих отходов. Списки пунктов приема отработанных бытовых ртутьсодержащих ламп следует уточнять в органах местного самоуправления и управляющих компаниях, занимающихся обслуживанием дома. В некоторых населенных пунктах устанавливают специальные экобоксы для сбора ртутьсодержащих отходов. Граждане, проживающие в многоквартирных домах могут сдавать люминесцентные лампы в управляющую компанию бесплатно, а управляющие компании должны их принимать в рамках заключенного договора управления или договора оказания услуг и (или) выполнения работ по содержанию и ремонту общего имущества в таких домах, по согласованию с соответствующей специализированной организацией.  Местом накопления отработанных ртутьсодержащих ламп у потребителей ртутьсодержащих ламп является территория муниципального учреждения Управление городского хозяйства г. Кинешмы, ул. Спортивная, д. 18, г. Кинешма, Ивановская область (в том числе в случаях, когда организация мест накопления не представляется возможной в силу отсутствия в многоквартирных домах мест, являющихся общим имуществом собственников многоквартирных домов).</vt:lpstr>
      <vt:lpstr>    Утилизация ртутьсодержащих ламп Утилизация люминесцентных и других ртутьсодержащих ламп – сложный процесс, который проводят в заводских условиях на специализированных предприятиях. По отношению к таким предприятиям предъявляются определенные требования. Лампы дробят в вибромеханической установке, разделяя цоколи, стекло и опасное вещество люминофор. Ртуть подвергается термической возгонке в вакуумной камере, а затем вымораживанию жидким азотом. Автоматически составляющие распределяются по разным емкостям. Битое стекло захоранивают вместе с твердыми бытовыми отходами или используют в качестве заполнителя бетона. Металл идет на заводы по переплавке. В специальной герметичной таре ртуть поступает на дальнейшую переработку, где очищается и идет на повторное производство термометров и других электронных устройств.</vt:lpstr>
      <vt:lpstr>Заключение К сожалению, на сегодняшний день, очень низкий процент люминесцентных ламп поступает на переработку. Часто это связано с недостаточной информированностью и ленью населения.  Лишь незначительная доля потребителей понимает, какой огромный вред причиняют битые ртутьсодержащие лампы природе и здоровью людей. Данный материал подготовлен в целях информирования населения и разъяснения гражданам существующей системы сбора и утилизации опасных отходов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Осторожно! Ртутьсодержащие лампы</dc:title>
  <cp:lastModifiedBy>Игорь Львович Соколов</cp:lastModifiedBy>
  <cp:revision>18</cp:revision>
  <dcterms:modified xsi:type="dcterms:W3CDTF">2021-03-31T08:34:35Z</dcterms:modified>
</cp:coreProperties>
</file>