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265" r:id="rId6"/>
    <p:sldId id="261" r:id="rId7"/>
    <p:sldId id="260" r:id="rId8"/>
    <p:sldId id="262" r:id="rId9"/>
    <p:sldId id="263" r:id="rId10"/>
    <p:sldId id="269" r:id="rId11"/>
    <p:sldId id="266" r:id="rId12"/>
    <p:sldId id="271" r:id="rId13"/>
    <p:sldId id="272" r:id="rId14"/>
    <p:sldId id="270" r:id="rId15"/>
    <p:sldId id="267" r:id="rId16"/>
    <p:sldId id="281" r:id="rId17"/>
    <p:sldId id="28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C12"/>
    <a:srgbClr val="C0392B"/>
    <a:srgbClr val="94B64E"/>
    <a:srgbClr val="4B2C50"/>
    <a:srgbClr val="2980B9"/>
    <a:srgbClr val="008000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19A1C-2331-42ED-9BFD-063C58BBCB4C}" type="doc">
      <dgm:prSet loTypeId="urn:microsoft.com/office/officeart/2005/8/layout/radial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58B8903-C189-426A-9443-E2C1EC6B9253}">
      <dgm:prSet phldrT="[Текст]"/>
      <dgm:spPr>
        <a:solidFill>
          <a:srgbClr val="C0392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Фонд содействия инновациям</a:t>
          </a:r>
          <a:endParaRPr lang="ru-RU" dirty="0">
            <a:solidFill>
              <a:schemeClr val="bg1"/>
            </a:solidFill>
          </a:endParaRPr>
        </a:p>
      </dgm:t>
    </dgm:pt>
    <dgm:pt modelId="{F27663CC-3C2D-482B-880D-DA47C494E72B}" type="parTrans" cxnId="{CBC41575-6406-432B-8E94-888DAB6BAB3C}">
      <dgm:prSet/>
      <dgm:spPr/>
      <dgm:t>
        <a:bodyPr/>
        <a:lstStyle/>
        <a:p>
          <a:endParaRPr lang="ru-RU"/>
        </a:p>
      </dgm:t>
    </dgm:pt>
    <dgm:pt modelId="{2C5C1F04-2775-4A7B-BE49-21826FFE6373}" type="sibTrans" cxnId="{CBC41575-6406-432B-8E94-888DAB6BAB3C}">
      <dgm:prSet/>
      <dgm:spPr/>
      <dgm:t>
        <a:bodyPr/>
        <a:lstStyle/>
        <a:p>
          <a:endParaRPr lang="ru-RU"/>
        </a:p>
      </dgm:t>
    </dgm:pt>
    <dgm:pt modelId="{574704D2-AD2E-42FB-86FB-BC7C97464286}">
      <dgm:prSet phldrT="[Текст]"/>
      <dgm:spPr>
        <a:solidFill>
          <a:srgbClr val="16A085"/>
        </a:solid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Подготовка кадров</a:t>
          </a:r>
          <a:endParaRPr lang="ru-RU" b="0" dirty="0">
            <a:solidFill>
              <a:schemeClr val="bg1"/>
            </a:solidFill>
          </a:endParaRPr>
        </a:p>
      </dgm:t>
    </dgm:pt>
    <dgm:pt modelId="{D4E24497-57B1-4659-864D-E4A538FCE969}" type="parTrans" cxnId="{D7C45FA7-4197-4A53-A89F-DF523A4CC80C}">
      <dgm:prSet/>
      <dgm:spPr/>
      <dgm:t>
        <a:bodyPr/>
        <a:lstStyle/>
        <a:p>
          <a:endParaRPr lang="ru-RU"/>
        </a:p>
      </dgm:t>
    </dgm:pt>
    <dgm:pt modelId="{27EC503A-F885-4C91-B352-96A7048D2809}" type="sibTrans" cxnId="{D7C45FA7-4197-4A53-A89F-DF523A4CC80C}">
      <dgm:prSet/>
      <dgm:spPr/>
      <dgm:t>
        <a:bodyPr/>
        <a:lstStyle/>
        <a:p>
          <a:endParaRPr lang="ru-RU"/>
        </a:p>
      </dgm:t>
    </dgm:pt>
    <dgm:pt modelId="{50095698-11EF-4423-A51C-4997B1717F4F}">
      <dgm:prSet/>
      <dgm:spPr>
        <a:solidFill>
          <a:srgbClr val="94B64E"/>
        </a:solid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Создание новых малых инновационных предприятий</a:t>
          </a:r>
          <a:endParaRPr lang="ru-RU" b="0" dirty="0">
            <a:solidFill>
              <a:schemeClr val="bg1"/>
            </a:solidFill>
          </a:endParaRPr>
        </a:p>
      </dgm:t>
    </dgm:pt>
    <dgm:pt modelId="{98B26185-899F-41CA-B844-D6144091BF94}" type="parTrans" cxnId="{5C263CA9-14ED-4F08-A2BE-4106732A1E15}">
      <dgm:prSet/>
      <dgm:spPr/>
      <dgm:t>
        <a:bodyPr/>
        <a:lstStyle/>
        <a:p>
          <a:endParaRPr lang="ru-RU"/>
        </a:p>
      </dgm:t>
    </dgm:pt>
    <dgm:pt modelId="{9880F6C9-518E-46FF-AF1E-D2F0E818225C}" type="sibTrans" cxnId="{5C263CA9-14ED-4F08-A2BE-4106732A1E15}">
      <dgm:prSet/>
      <dgm:spPr/>
      <dgm:t>
        <a:bodyPr/>
        <a:lstStyle/>
        <a:p>
          <a:endParaRPr lang="ru-RU"/>
        </a:p>
      </dgm:t>
    </dgm:pt>
    <dgm:pt modelId="{51CF45C7-3A7D-452B-A468-4126B9CA9747}">
      <dgm:prSet custT="1"/>
      <dgm:spPr>
        <a:solidFill>
          <a:srgbClr val="2980B9"/>
        </a:solidFill>
      </dgm:spPr>
      <dgm:t>
        <a:bodyPr/>
        <a:lstStyle/>
        <a:p>
          <a:r>
            <a:rPr lang="ru-RU" sz="1200" b="0" dirty="0" smtClean="0">
              <a:solidFill>
                <a:schemeClr val="bg1"/>
              </a:solidFill>
            </a:rPr>
            <a:t>Введение ИС в хозяйственный оборот</a:t>
          </a:r>
          <a:endParaRPr lang="ru-RU" sz="1200" b="0" dirty="0">
            <a:solidFill>
              <a:schemeClr val="bg1"/>
            </a:solidFill>
          </a:endParaRPr>
        </a:p>
      </dgm:t>
    </dgm:pt>
    <dgm:pt modelId="{82CA2F4D-0697-4486-BFC1-2996FA0E45DD}" type="parTrans" cxnId="{DDF99D27-B993-4121-8942-9CD3E81B0D69}">
      <dgm:prSet/>
      <dgm:spPr/>
      <dgm:t>
        <a:bodyPr/>
        <a:lstStyle/>
        <a:p>
          <a:endParaRPr lang="ru-RU"/>
        </a:p>
      </dgm:t>
    </dgm:pt>
    <dgm:pt modelId="{CA62B515-5323-43EE-AF8F-DF0D8253ED4D}" type="sibTrans" cxnId="{DDF99D27-B993-4121-8942-9CD3E81B0D69}">
      <dgm:prSet/>
      <dgm:spPr/>
      <dgm:t>
        <a:bodyPr/>
        <a:lstStyle/>
        <a:p>
          <a:endParaRPr lang="ru-RU"/>
        </a:p>
      </dgm:t>
    </dgm:pt>
    <dgm:pt modelId="{AC227E2F-8A98-4737-ABE7-788D2839ED2A}">
      <dgm:prSet/>
      <dgm:spPr>
        <a:solidFill>
          <a:srgbClr val="F39C12"/>
        </a:solid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Привлечение сторонних инвесторов</a:t>
          </a:r>
          <a:endParaRPr lang="ru-RU" b="0" dirty="0">
            <a:solidFill>
              <a:schemeClr val="bg1"/>
            </a:solidFill>
          </a:endParaRPr>
        </a:p>
      </dgm:t>
    </dgm:pt>
    <dgm:pt modelId="{449222A4-0A8B-4A03-9954-0CF5E4C211BB}" type="parTrans" cxnId="{E9FEEB68-9FBE-4762-9FAF-2FACEA0537F4}">
      <dgm:prSet/>
      <dgm:spPr/>
      <dgm:t>
        <a:bodyPr/>
        <a:lstStyle/>
        <a:p>
          <a:endParaRPr lang="ru-RU"/>
        </a:p>
      </dgm:t>
    </dgm:pt>
    <dgm:pt modelId="{0238CE08-882B-4379-8AC1-B1AFA95138AF}" type="sibTrans" cxnId="{E9FEEB68-9FBE-4762-9FAF-2FACEA0537F4}">
      <dgm:prSet/>
      <dgm:spPr/>
      <dgm:t>
        <a:bodyPr/>
        <a:lstStyle/>
        <a:p>
          <a:endParaRPr lang="ru-RU"/>
        </a:p>
      </dgm:t>
    </dgm:pt>
    <dgm:pt modelId="{CA8777D4-2E9F-42A0-B339-7FB6FA4F99A4}">
      <dgm:prSet/>
      <dgm:spPr>
        <a:solidFill>
          <a:srgbClr val="4B2C50"/>
        </a:solid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Создание и развитие инновационной инфраструктуры</a:t>
          </a:r>
          <a:endParaRPr lang="ru-RU" b="0" dirty="0">
            <a:solidFill>
              <a:schemeClr val="bg1"/>
            </a:solidFill>
          </a:endParaRPr>
        </a:p>
      </dgm:t>
    </dgm:pt>
    <dgm:pt modelId="{EFDF8338-D743-4746-882C-F20125C324F1}" type="parTrans" cxnId="{4B66A3E3-EC53-4617-8BCD-4A9802C8BD02}">
      <dgm:prSet/>
      <dgm:spPr/>
      <dgm:t>
        <a:bodyPr/>
        <a:lstStyle/>
        <a:p>
          <a:endParaRPr lang="ru-RU"/>
        </a:p>
      </dgm:t>
    </dgm:pt>
    <dgm:pt modelId="{B9482571-5B51-46C5-B8BE-65C0F8A378AE}" type="sibTrans" cxnId="{4B66A3E3-EC53-4617-8BCD-4A9802C8BD02}">
      <dgm:prSet/>
      <dgm:spPr/>
      <dgm:t>
        <a:bodyPr/>
        <a:lstStyle/>
        <a:p>
          <a:endParaRPr lang="ru-RU"/>
        </a:p>
      </dgm:t>
    </dgm:pt>
    <dgm:pt modelId="{7C7BC2FC-0D7D-4397-A03D-5A764126F0E4}" type="pres">
      <dgm:prSet presAssocID="{34519A1C-2331-42ED-9BFD-063C58BBCB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0874F-2310-4A03-88DA-0ADC8D6C702E}" type="pres">
      <dgm:prSet presAssocID="{34519A1C-2331-42ED-9BFD-063C58BBCB4C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F810A7F6-5FB0-424D-B2B2-0EF096195E0B}" type="pres">
      <dgm:prSet presAssocID="{A58B8903-C189-426A-9443-E2C1EC6B9253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E21C7DEF-89D3-4F7E-9D6B-8C6D61893417}" type="pres">
      <dgm:prSet presAssocID="{574704D2-AD2E-42FB-86FB-BC7C9746428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EBD43-5962-42DB-A838-840D4BC82BA6}" type="pres">
      <dgm:prSet presAssocID="{50095698-11EF-4423-A51C-4997B1717F4F}" presName="node" presStyleLbl="vennNode1" presStyleIdx="2" presStyleCnt="6" custScaleX="120453" custScaleY="11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11B52-823B-4962-9126-1B1677798FA8}" type="pres">
      <dgm:prSet presAssocID="{AC227E2F-8A98-4737-ABE7-788D2839ED2A}" presName="node" presStyleLbl="vennNode1" presStyleIdx="3" presStyleCnt="6" custScaleX="119799" custScaleY="11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C512C-00B7-47C1-B475-7779F8A20C43}" type="pres">
      <dgm:prSet presAssocID="{CA8777D4-2E9F-42A0-B339-7FB6FA4F99A4}" presName="node" presStyleLbl="vennNode1" presStyleIdx="4" presStyleCnt="6" custScaleX="119188" custScaleY="11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295D7-D33A-41E4-8618-587ED802CB88}" type="pres">
      <dgm:prSet presAssocID="{51CF45C7-3A7D-452B-A468-4126B9CA9747}" presName="node" presStyleLbl="vennNode1" presStyleIdx="5" presStyleCnt="6" custScaleX="114938" custScaleY="11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62C26-922F-40EF-8D4D-161B67CAB2D0}" type="presOf" srcId="{A58B8903-C189-426A-9443-E2C1EC6B9253}" destId="{F810A7F6-5FB0-424D-B2B2-0EF096195E0B}" srcOrd="0" destOrd="0" presId="urn:microsoft.com/office/officeart/2005/8/layout/radial3"/>
    <dgm:cxn modelId="{062B476A-C34A-45E3-8F66-99233A3A7B9D}" type="presOf" srcId="{CA8777D4-2E9F-42A0-B339-7FB6FA4F99A4}" destId="{570C512C-00B7-47C1-B475-7779F8A20C43}" srcOrd="0" destOrd="0" presId="urn:microsoft.com/office/officeart/2005/8/layout/radial3"/>
    <dgm:cxn modelId="{F0F70482-6EC9-40E7-B64C-36CBC9CBFA6E}" type="presOf" srcId="{51CF45C7-3A7D-452B-A468-4126B9CA9747}" destId="{719295D7-D33A-41E4-8618-587ED802CB88}" srcOrd="0" destOrd="0" presId="urn:microsoft.com/office/officeart/2005/8/layout/radial3"/>
    <dgm:cxn modelId="{CBC41575-6406-432B-8E94-888DAB6BAB3C}" srcId="{34519A1C-2331-42ED-9BFD-063C58BBCB4C}" destId="{A58B8903-C189-426A-9443-E2C1EC6B9253}" srcOrd="0" destOrd="0" parTransId="{F27663CC-3C2D-482B-880D-DA47C494E72B}" sibTransId="{2C5C1F04-2775-4A7B-BE49-21826FFE6373}"/>
    <dgm:cxn modelId="{4B66A3E3-EC53-4617-8BCD-4A9802C8BD02}" srcId="{A58B8903-C189-426A-9443-E2C1EC6B9253}" destId="{CA8777D4-2E9F-42A0-B339-7FB6FA4F99A4}" srcOrd="3" destOrd="0" parTransId="{EFDF8338-D743-4746-882C-F20125C324F1}" sibTransId="{B9482571-5B51-46C5-B8BE-65C0F8A378AE}"/>
    <dgm:cxn modelId="{5C263CA9-14ED-4F08-A2BE-4106732A1E15}" srcId="{A58B8903-C189-426A-9443-E2C1EC6B9253}" destId="{50095698-11EF-4423-A51C-4997B1717F4F}" srcOrd="1" destOrd="0" parTransId="{98B26185-899F-41CA-B844-D6144091BF94}" sibTransId="{9880F6C9-518E-46FF-AF1E-D2F0E818225C}"/>
    <dgm:cxn modelId="{DDF99D27-B993-4121-8942-9CD3E81B0D69}" srcId="{A58B8903-C189-426A-9443-E2C1EC6B9253}" destId="{51CF45C7-3A7D-452B-A468-4126B9CA9747}" srcOrd="4" destOrd="0" parTransId="{82CA2F4D-0697-4486-BFC1-2996FA0E45DD}" sibTransId="{CA62B515-5323-43EE-AF8F-DF0D8253ED4D}"/>
    <dgm:cxn modelId="{D7C45FA7-4197-4A53-A89F-DF523A4CC80C}" srcId="{A58B8903-C189-426A-9443-E2C1EC6B9253}" destId="{574704D2-AD2E-42FB-86FB-BC7C97464286}" srcOrd="0" destOrd="0" parTransId="{D4E24497-57B1-4659-864D-E4A538FCE969}" sibTransId="{27EC503A-F885-4C91-B352-96A7048D2809}"/>
    <dgm:cxn modelId="{79BC7535-D61A-470C-B988-3E98295A6BE0}" type="presOf" srcId="{34519A1C-2331-42ED-9BFD-063C58BBCB4C}" destId="{7C7BC2FC-0D7D-4397-A03D-5A764126F0E4}" srcOrd="0" destOrd="0" presId="urn:microsoft.com/office/officeart/2005/8/layout/radial3"/>
    <dgm:cxn modelId="{E9FEEB68-9FBE-4762-9FAF-2FACEA0537F4}" srcId="{A58B8903-C189-426A-9443-E2C1EC6B9253}" destId="{AC227E2F-8A98-4737-ABE7-788D2839ED2A}" srcOrd="2" destOrd="0" parTransId="{449222A4-0A8B-4A03-9954-0CF5E4C211BB}" sibTransId="{0238CE08-882B-4379-8AC1-B1AFA95138AF}"/>
    <dgm:cxn modelId="{B2C52CF3-4730-4105-A809-246036181E1D}" type="presOf" srcId="{574704D2-AD2E-42FB-86FB-BC7C97464286}" destId="{E21C7DEF-89D3-4F7E-9D6B-8C6D61893417}" srcOrd="0" destOrd="0" presId="urn:microsoft.com/office/officeart/2005/8/layout/radial3"/>
    <dgm:cxn modelId="{D953C574-FA35-4093-98B1-7F56F895BEAA}" type="presOf" srcId="{50095698-11EF-4423-A51C-4997B1717F4F}" destId="{322EBD43-5962-42DB-A838-840D4BC82BA6}" srcOrd="0" destOrd="0" presId="urn:microsoft.com/office/officeart/2005/8/layout/radial3"/>
    <dgm:cxn modelId="{6D7226E9-E7F6-42F3-9553-EAED4E5B6C91}" type="presOf" srcId="{AC227E2F-8A98-4737-ABE7-788D2839ED2A}" destId="{4D111B52-823B-4962-9126-1B1677798FA8}" srcOrd="0" destOrd="0" presId="urn:microsoft.com/office/officeart/2005/8/layout/radial3"/>
    <dgm:cxn modelId="{5E0728C9-06FE-4323-82DB-4BED0B3C5AB9}" type="presParOf" srcId="{7C7BC2FC-0D7D-4397-A03D-5A764126F0E4}" destId="{0720874F-2310-4A03-88DA-0ADC8D6C702E}" srcOrd="0" destOrd="0" presId="urn:microsoft.com/office/officeart/2005/8/layout/radial3"/>
    <dgm:cxn modelId="{DEE87048-C234-48EC-976C-A0ED395D6CC2}" type="presParOf" srcId="{0720874F-2310-4A03-88DA-0ADC8D6C702E}" destId="{F810A7F6-5FB0-424D-B2B2-0EF096195E0B}" srcOrd="0" destOrd="0" presId="urn:microsoft.com/office/officeart/2005/8/layout/radial3"/>
    <dgm:cxn modelId="{076C32C6-81D9-4A2C-9143-841EA8548D8B}" type="presParOf" srcId="{0720874F-2310-4A03-88DA-0ADC8D6C702E}" destId="{E21C7DEF-89D3-4F7E-9D6B-8C6D61893417}" srcOrd="1" destOrd="0" presId="urn:microsoft.com/office/officeart/2005/8/layout/radial3"/>
    <dgm:cxn modelId="{E9F4AC71-1AAE-43BF-B3F1-C21EA45733E8}" type="presParOf" srcId="{0720874F-2310-4A03-88DA-0ADC8D6C702E}" destId="{322EBD43-5962-42DB-A838-840D4BC82BA6}" srcOrd="2" destOrd="0" presId="urn:microsoft.com/office/officeart/2005/8/layout/radial3"/>
    <dgm:cxn modelId="{0397D3D7-063E-4542-994D-FBD048B75DE8}" type="presParOf" srcId="{0720874F-2310-4A03-88DA-0ADC8D6C702E}" destId="{4D111B52-823B-4962-9126-1B1677798FA8}" srcOrd="3" destOrd="0" presId="urn:microsoft.com/office/officeart/2005/8/layout/radial3"/>
    <dgm:cxn modelId="{A30C3218-55AB-40A0-9495-B4B965DE1CAC}" type="presParOf" srcId="{0720874F-2310-4A03-88DA-0ADC8D6C702E}" destId="{570C512C-00B7-47C1-B475-7779F8A20C43}" srcOrd="4" destOrd="0" presId="urn:microsoft.com/office/officeart/2005/8/layout/radial3"/>
    <dgm:cxn modelId="{09FD7C90-9050-4CD9-B501-95E6564C9D53}" type="presParOf" srcId="{0720874F-2310-4A03-88DA-0ADC8D6C702E}" destId="{719295D7-D33A-41E4-8618-587ED802CB8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32C45-5577-4E6F-A914-12E40D36297D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34CACE01-46FD-4CB1-91CC-6DF9147A183E}">
      <dgm:prSet phldrT="[Текст]"/>
      <dgm:spPr/>
      <dgm:t>
        <a:bodyPr/>
        <a:lstStyle/>
        <a:p>
          <a:r>
            <a:rPr lang="ru-RU" b="1" dirty="0" smtClean="0"/>
            <a:t>ФСР МФП НТС</a:t>
          </a:r>
          <a:endParaRPr lang="ru-RU" b="1" dirty="0"/>
        </a:p>
      </dgm:t>
    </dgm:pt>
    <dgm:pt modelId="{07E22110-8E8F-4247-8819-1836A8F549A4}" type="parTrans" cxnId="{F792AABF-4C1A-4CB9-81A5-52173B50A494}">
      <dgm:prSet/>
      <dgm:spPr/>
      <dgm:t>
        <a:bodyPr/>
        <a:lstStyle/>
        <a:p>
          <a:endParaRPr lang="ru-RU"/>
        </a:p>
      </dgm:t>
    </dgm:pt>
    <dgm:pt modelId="{296097B2-7477-45C1-9F29-0DF964FCDF1D}" type="sibTrans" cxnId="{F792AABF-4C1A-4CB9-81A5-52173B50A494}">
      <dgm:prSet/>
      <dgm:spPr/>
      <dgm:t>
        <a:bodyPr/>
        <a:lstStyle/>
        <a:p>
          <a:endParaRPr lang="ru-RU"/>
        </a:p>
      </dgm:t>
    </dgm:pt>
    <dgm:pt modelId="{BC454111-E25A-418B-B0C6-63E0561F25B2}">
      <dgm:prSet phldrT="[Текст]"/>
      <dgm:spPr/>
      <dgm:t>
        <a:bodyPr/>
        <a:lstStyle/>
        <a:p>
          <a:r>
            <a:rPr lang="ru-RU" b="1" dirty="0" smtClean="0"/>
            <a:t>МИП</a:t>
          </a:r>
          <a:endParaRPr lang="ru-RU" b="1" dirty="0"/>
        </a:p>
      </dgm:t>
    </dgm:pt>
    <dgm:pt modelId="{CB4F4842-2A4F-4647-AEBB-355ABF4F10BC}" type="parTrans" cxnId="{E337E3DC-C9C4-4542-903E-13A1C5B70025}">
      <dgm:prSet/>
      <dgm:spPr/>
      <dgm:t>
        <a:bodyPr/>
        <a:lstStyle/>
        <a:p>
          <a:endParaRPr lang="ru-RU"/>
        </a:p>
      </dgm:t>
    </dgm:pt>
    <dgm:pt modelId="{5B0FF884-0FD4-430B-BC14-2641933F6A9C}" type="sibTrans" cxnId="{E337E3DC-C9C4-4542-903E-13A1C5B70025}">
      <dgm:prSet/>
      <dgm:spPr/>
      <dgm:t>
        <a:bodyPr/>
        <a:lstStyle/>
        <a:p>
          <a:endParaRPr lang="ru-RU"/>
        </a:p>
      </dgm:t>
    </dgm:pt>
    <dgm:pt modelId="{2E097C22-D8A9-41BD-8D7C-CCED23E215B1}">
      <dgm:prSet phldrT="[Текст]"/>
      <dgm:spPr/>
      <dgm:t>
        <a:bodyPr/>
        <a:lstStyle/>
        <a:p>
          <a:r>
            <a:rPr lang="ru-RU" b="1" dirty="0" smtClean="0"/>
            <a:t>Инициатор</a:t>
          </a:r>
          <a:endParaRPr lang="ru-RU" b="1" dirty="0"/>
        </a:p>
      </dgm:t>
    </dgm:pt>
    <dgm:pt modelId="{6F4A8980-9716-4651-9FA0-22AC9F11C853}" type="parTrans" cxnId="{0A4595FF-D58E-4BF7-A155-209417B500D6}">
      <dgm:prSet/>
      <dgm:spPr/>
      <dgm:t>
        <a:bodyPr/>
        <a:lstStyle/>
        <a:p>
          <a:endParaRPr lang="ru-RU"/>
        </a:p>
      </dgm:t>
    </dgm:pt>
    <dgm:pt modelId="{53E93DCE-E76C-4828-8C21-0CDF6E3E81D9}" type="sibTrans" cxnId="{0A4595FF-D58E-4BF7-A155-209417B500D6}">
      <dgm:prSet/>
      <dgm:spPr/>
      <dgm:t>
        <a:bodyPr/>
        <a:lstStyle/>
        <a:p>
          <a:endParaRPr lang="ru-RU"/>
        </a:p>
      </dgm:t>
    </dgm:pt>
    <dgm:pt modelId="{1C7576B3-E9F1-42C7-976D-3FE2362CD399}">
      <dgm:prSet/>
      <dgm:spPr/>
      <dgm:t>
        <a:bodyPr/>
        <a:lstStyle/>
        <a:p>
          <a:endParaRPr lang="ru-RU" dirty="0"/>
        </a:p>
      </dgm:t>
    </dgm:pt>
    <dgm:pt modelId="{C2EFE372-FB74-4B69-A660-C1E77CD0996B}" type="parTrans" cxnId="{2DB62C6F-B7AF-4CBF-ACE0-C3265185E1B0}">
      <dgm:prSet/>
      <dgm:spPr/>
      <dgm:t>
        <a:bodyPr/>
        <a:lstStyle/>
        <a:p>
          <a:endParaRPr lang="ru-RU"/>
        </a:p>
      </dgm:t>
    </dgm:pt>
    <dgm:pt modelId="{E83AB051-833A-4E9E-B323-0DC147084102}" type="sibTrans" cxnId="{2DB62C6F-B7AF-4CBF-ACE0-C3265185E1B0}">
      <dgm:prSet/>
      <dgm:spPr/>
      <dgm:t>
        <a:bodyPr/>
        <a:lstStyle/>
        <a:p>
          <a:endParaRPr lang="ru-RU"/>
        </a:p>
      </dgm:t>
    </dgm:pt>
    <dgm:pt modelId="{E31DA8BE-585D-4D0B-A6C6-4ECF74B964A5}">
      <dgm:prSet/>
      <dgm:spPr/>
      <dgm:t>
        <a:bodyPr/>
        <a:lstStyle/>
        <a:p>
          <a:endParaRPr lang="ru-RU" dirty="0"/>
        </a:p>
      </dgm:t>
    </dgm:pt>
    <dgm:pt modelId="{B8FF1BF1-3B69-4D46-9CA6-03E4362EAFDB}" type="parTrans" cxnId="{3E4CFCAB-1515-4713-BF20-D457A6B2582D}">
      <dgm:prSet/>
      <dgm:spPr/>
      <dgm:t>
        <a:bodyPr/>
        <a:lstStyle/>
        <a:p>
          <a:endParaRPr lang="ru-RU"/>
        </a:p>
      </dgm:t>
    </dgm:pt>
    <dgm:pt modelId="{45B3E0E5-0379-423E-8F6F-54DC6891F31F}" type="sibTrans" cxnId="{3E4CFCAB-1515-4713-BF20-D457A6B2582D}">
      <dgm:prSet/>
      <dgm:spPr/>
      <dgm:t>
        <a:bodyPr/>
        <a:lstStyle/>
        <a:p>
          <a:endParaRPr lang="ru-RU"/>
        </a:p>
      </dgm:t>
    </dgm:pt>
    <dgm:pt modelId="{352344D9-94D0-419A-BE14-E9B24D4BD0BD}">
      <dgm:prSet/>
      <dgm:spPr/>
      <dgm:t>
        <a:bodyPr/>
        <a:lstStyle/>
        <a:p>
          <a:endParaRPr lang="ru-RU" dirty="0"/>
        </a:p>
      </dgm:t>
    </dgm:pt>
    <dgm:pt modelId="{98975288-3832-47CE-A7C9-E007CE05E5A9}" type="parTrans" cxnId="{7DC4D2FE-2D29-46F7-B675-A539490779DC}">
      <dgm:prSet/>
      <dgm:spPr/>
      <dgm:t>
        <a:bodyPr/>
        <a:lstStyle/>
        <a:p>
          <a:endParaRPr lang="ru-RU"/>
        </a:p>
      </dgm:t>
    </dgm:pt>
    <dgm:pt modelId="{409FA2A1-EEB2-4DDC-8EE3-C1FBA848C21B}" type="sibTrans" cxnId="{7DC4D2FE-2D29-46F7-B675-A539490779DC}">
      <dgm:prSet/>
      <dgm:spPr/>
      <dgm:t>
        <a:bodyPr/>
        <a:lstStyle/>
        <a:p>
          <a:endParaRPr lang="ru-RU"/>
        </a:p>
      </dgm:t>
    </dgm:pt>
    <dgm:pt modelId="{B152BA8B-D34C-4591-B254-2F7A0FF4B2F6}" type="pres">
      <dgm:prSet presAssocID="{41432C45-5577-4E6F-A914-12E40D3629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4EF2B85-89CF-41CF-A4C9-5F2D662EF75C}" type="pres">
      <dgm:prSet presAssocID="{34CACE01-46FD-4CB1-91CC-6DF9147A183E}" presName="gear1" presStyleLbl="node1" presStyleIdx="0" presStyleCnt="3" custAng="21168537" custScaleX="97410" custScaleY="96316" custLinFactNeighborX="-3446" custLinFactNeighborY="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59F14-4281-40EA-A3FC-915B737069A6}" type="pres">
      <dgm:prSet presAssocID="{34CACE01-46FD-4CB1-91CC-6DF9147A183E}" presName="gear1srcNode" presStyleLbl="node1" presStyleIdx="0" presStyleCnt="3"/>
      <dgm:spPr/>
      <dgm:t>
        <a:bodyPr/>
        <a:lstStyle/>
        <a:p>
          <a:endParaRPr lang="ru-RU"/>
        </a:p>
      </dgm:t>
    </dgm:pt>
    <dgm:pt modelId="{E5D5E450-D4E3-4D39-BF70-B3BAFCDDD837}" type="pres">
      <dgm:prSet presAssocID="{34CACE01-46FD-4CB1-91CC-6DF9147A183E}" presName="gear1dstNode" presStyleLbl="node1" presStyleIdx="0" presStyleCnt="3"/>
      <dgm:spPr/>
      <dgm:t>
        <a:bodyPr/>
        <a:lstStyle/>
        <a:p>
          <a:endParaRPr lang="ru-RU"/>
        </a:p>
      </dgm:t>
    </dgm:pt>
    <dgm:pt modelId="{7870180B-C63B-4F23-A399-E859556AB01C}" type="pres">
      <dgm:prSet presAssocID="{BC454111-E25A-418B-B0C6-63E0561F25B2}" presName="gear2" presStyleLbl="node1" presStyleIdx="1" presStyleCnt="3" custAng="21097010" custLinFactNeighborX="-7217" custLinFactNeighborY="9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9AD7-B643-44E7-9C25-4228E73CA082}" type="pres">
      <dgm:prSet presAssocID="{BC454111-E25A-418B-B0C6-63E0561F25B2}" presName="gear2srcNode" presStyleLbl="node1" presStyleIdx="1" presStyleCnt="3"/>
      <dgm:spPr/>
      <dgm:t>
        <a:bodyPr/>
        <a:lstStyle/>
        <a:p>
          <a:endParaRPr lang="ru-RU"/>
        </a:p>
      </dgm:t>
    </dgm:pt>
    <dgm:pt modelId="{58E3863F-2D7E-4B5F-9859-97183FDA98A3}" type="pres">
      <dgm:prSet presAssocID="{BC454111-E25A-418B-B0C6-63E0561F25B2}" presName="gear2dstNode" presStyleLbl="node1" presStyleIdx="1" presStyleCnt="3"/>
      <dgm:spPr/>
      <dgm:t>
        <a:bodyPr/>
        <a:lstStyle/>
        <a:p>
          <a:endParaRPr lang="ru-RU"/>
        </a:p>
      </dgm:t>
    </dgm:pt>
    <dgm:pt modelId="{0E35BA48-A1D1-464F-87F9-91033C0A1415}" type="pres">
      <dgm:prSet presAssocID="{2E097C22-D8A9-41BD-8D7C-CCED23E215B1}" presName="gear3" presStyleLbl="node1" presStyleIdx="2" presStyleCnt="3" custAng="21309075" custScaleX="121902" custScaleY="120201" custLinFactNeighborX="-6398" custLinFactNeighborY="-796"/>
      <dgm:spPr/>
      <dgm:t>
        <a:bodyPr/>
        <a:lstStyle/>
        <a:p>
          <a:endParaRPr lang="ru-RU"/>
        </a:p>
      </dgm:t>
    </dgm:pt>
    <dgm:pt modelId="{27E39325-5942-40F6-8FAC-04C8D6C1AABB}" type="pres">
      <dgm:prSet presAssocID="{2E097C22-D8A9-41BD-8D7C-CCED23E215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D6A11-B000-4F68-A183-0C1400E52A89}" type="pres">
      <dgm:prSet presAssocID="{2E097C22-D8A9-41BD-8D7C-CCED23E215B1}" presName="gear3srcNode" presStyleLbl="node1" presStyleIdx="2" presStyleCnt="3"/>
      <dgm:spPr/>
      <dgm:t>
        <a:bodyPr/>
        <a:lstStyle/>
        <a:p>
          <a:endParaRPr lang="ru-RU"/>
        </a:p>
      </dgm:t>
    </dgm:pt>
    <dgm:pt modelId="{7C5BCD27-9BAE-473A-8CA7-48D5757BD78D}" type="pres">
      <dgm:prSet presAssocID="{2E097C22-D8A9-41BD-8D7C-CCED23E215B1}" presName="gear3dstNode" presStyleLbl="node1" presStyleIdx="2" presStyleCnt="3"/>
      <dgm:spPr/>
      <dgm:t>
        <a:bodyPr/>
        <a:lstStyle/>
        <a:p>
          <a:endParaRPr lang="ru-RU"/>
        </a:p>
      </dgm:t>
    </dgm:pt>
    <dgm:pt modelId="{6E51F4F0-BA0A-4DA8-A06B-5B2C20930A7B}" type="pres">
      <dgm:prSet presAssocID="{296097B2-7477-45C1-9F29-0DF964FCDF1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D324AB6-1882-47D9-95A1-181A0CC6C6F1}" type="pres">
      <dgm:prSet presAssocID="{5B0FF884-0FD4-430B-BC14-2641933F6A9C}" presName="connector2" presStyleLbl="sibTrans2D1" presStyleIdx="1" presStyleCnt="3" custLinFactNeighborX="-7466" custLinFactNeighborY="12193"/>
      <dgm:spPr/>
      <dgm:t>
        <a:bodyPr/>
        <a:lstStyle/>
        <a:p>
          <a:endParaRPr lang="ru-RU"/>
        </a:p>
      </dgm:t>
    </dgm:pt>
    <dgm:pt modelId="{6DEFF383-3648-411A-975B-FEC4135E2603}" type="pres">
      <dgm:prSet presAssocID="{53E93DCE-E76C-4828-8C21-0CDF6E3E81D9}" presName="connector3" presStyleLbl="sibTrans2D1" presStyleIdx="2" presStyleCnt="3" custAng="862685" custLinFactNeighborX="-9296" custLinFactNeighborY="-3729"/>
      <dgm:spPr/>
      <dgm:t>
        <a:bodyPr/>
        <a:lstStyle/>
        <a:p>
          <a:endParaRPr lang="ru-RU"/>
        </a:p>
      </dgm:t>
    </dgm:pt>
  </dgm:ptLst>
  <dgm:cxnLst>
    <dgm:cxn modelId="{BFD5F938-929A-4C9A-B783-A56AEC64A67A}" type="presOf" srcId="{34CACE01-46FD-4CB1-91CC-6DF9147A183E}" destId="{34EF2B85-89CF-41CF-A4C9-5F2D662EF75C}" srcOrd="0" destOrd="0" presId="urn:microsoft.com/office/officeart/2005/8/layout/gear1"/>
    <dgm:cxn modelId="{FCCCE749-4B6E-4DE5-B560-FC4D36C917FF}" type="presOf" srcId="{53E93DCE-E76C-4828-8C21-0CDF6E3E81D9}" destId="{6DEFF383-3648-411A-975B-FEC4135E2603}" srcOrd="0" destOrd="0" presId="urn:microsoft.com/office/officeart/2005/8/layout/gear1"/>
    <dgm:cxn modelId="{2DB62C6F-B7AF-4CBF-ACE0-C3265185E1B0}" srcId="{41432C45-5577-4E6F-A914-12E40D36297D}" destId="{1C7576B3-E9F1-42C7-976D-3FE2362CD399}" srcOrd="5" destOrd="0" parTransId="{C2EFE372-FB74-4B69-A660-C1E77CD0996B}" sibTransId="{E83AB051-833A-4E9E-B323-0DC147084102}"/>
    <dgm:cxn modelId="{91B232D1-1E38-4028-A784-68F63446CACD}" type="presOf" srcId="{2E097C22-D8A9-41BD-8D7C-CCED23E215B1}" destId="{06DD6A11-B000-4F68-A183-0C1400E52A89}" srcOrd="2" destOrd="0" presId="urn:microsoft.com/office/officeart/2005/8/layout/gear1"/>
    <dgm:cxn modelId="{7DC4D2FE-2D29-46F7-B675-A539490779DC}" srcId="{41432C45-5577-4E6F-A914-12E40D36297D}" destId="{352344D9-94D0-419A-BE14-E9B24D4BD0BD}" srcOrd="3" destOrd="0" parTransId="{98975288-3832-47CE-A7C9-E007CE05E5A9}" sibTransId="{409FA2A1-EEB2-4DDC-8EE3-C1FBA848C21B}"/>
    <dgm:cxn modelId="{E535C075-D82C-42FF-BDF0-B278AAE95ABC}" type="presOf" srcId="{2E097C22-D8A9-41BD-8D7C-CCED23E215B1}" destId="{7C5BCD27-9BAE-473A-8CA7-48D5757BD78D}" srcOrd="3" destOrd="0" presId="urn:microsoft.com/office/officeart/2005/8/layout/gear1"/>
    <dgm:cxn modelId="{2E523598-A18E-4779-9B73-D45BAC361BBD}" type="presOf" srcId="{34CACE01-46FD-4CB1-91CC-6DF9147A183E}" destId="{12E59F14-4281-40EA-A3FC-915B737069A6}" srcOrd="1" destOrd="0" presId="urn:microsoft.com/office/officeart/2005/8/layout/gear1"/>
    <dgm:cxn modelId="{F792AABF-4C1A-4CB9-81A5-52173B50A494}" srcId="{41432C45-5577-4E6F-A914-12E40D36297D}" destId="{34CACE01-46FD-4CB1-91CC-6DF9147A183E}" srcOrd="0" destOrd="0" parTransId="{07E22110-8E8F-4247-8819-1836A8F549A4}" sibTransId="{296097B2-7477-45C1-9F29-0DF964FCDF1D}"/>
    <dgm:cxn modelId="{C29DE3B6-52EF-49F8-B3EB-C86D91153A31}" type="presOf" srcId="{2E097C22-D8A9-41BD-8D7C-CCED23E215B1}" destId="{0E35BA48-A1D1-464F-87F9-91033C0A1415}" srcOrd="0" destOrd="0" presId="urn:microsoft.com/office/officeart/2005/8/layout/gear1"/>
    <dgm:cxn modelId="{97DD07DE-D253-49B9-82BC-5360DB254A42}" type="presOf" srcId="{BC454111-E25A-418B-B0C6-63E0561F25B2}" destId="{58E3863F-2D7E-4B5F-9859-97183FDA98A3}" srcOrd="2" destOrd="0" presId="urn:microsoft.com/office/officeart/2005/8/layout/gear1"/>
    <dgm:cxn modelId="{3F502B19-8F18-4986-B4D7-5E3DB62BE2BB}" type="presOf" srcId="{34CACE01-46FD-4CB1-91CC-6DF9147A183E}" destId="{E5D5E450-D4E3-4D39-BF70-B3BAFCDDD837}" srcOrd="2" destOrd="0" presId="urn:microsoft.com/office/officeart/2005/8/layout/gear1"/>
    <dgm:cxn modelId="{E337E3DC-C9C4-4542-903E-13A1C5B70025}" srcId="{41432C45-5577-4E6F-A914-12E40D36297D}" destId="{BC454111-E25A-418B-B0C6-63E0561F25B2}" srcOrd="1" destOrd="0" parTransId="{CB4F4842-2A4F-4647-AEBB-355ABF4F10BC}" sibTransId="{5B0FF884-0FD4-430B-BC14-2641933F6A9C}"/>
    <dgm:cxn modelId="{EF00A574-1F5C-4263-A746-A86C40C2AC60}" type="presOf" srcId="{296097B2-7477-45C1-9F29-0DF964FCDF1D}" destId="{6E51F4F0-BA0A-4DA8-A06B-5B2C20930A7B}" srcOrd="0" destOrd="0" presId="urn:microsoft.com/office/officeart/2005/8/layout/gear1"/>
    <dgm:cxn modelId="{0A4595FF-D58E-4BF7-A155-209417B500D6}" srcId="{41432C45-5577-4E6F-A914-12E40D36297D}" destId="{2E097C22-D8A9-41BD-8D7C-CCED23E215B1}" srcOrd="2" destOrd="0" parTransId="{6F4A8980-9716-4651-9FA0-22AC9F11C853}" sibTransId="{53E93DCE-E76C-4828-8C21-0CDF6E3E81D9}"/>
    <dgm:cxn modelId="{C19F0E95-8988-430F-AA75-6E48BD460579}" type="presOf" srcId="{BC454111-E25A-418B-B0C6-63E0561F25B2}" destId="{7870180B-C63B-4F23-A399-E859556AB01C}" srcOrd="0" destOrd="0" presId="urn:microsoft.com/office/officeart/2005/8/layout/gear1"/>
    <dgm:cxn modelId="{0E9190C2-2B8E-4B25-948E-26D3D416B9BF}" type="presOf" srcId="{BC454111-E25A-418B-B0C6-63E0561F25B2}" destId="{1A159AD7-B643-44E7-9C25-4228E73CA082}" srcOrd="1" destOrd="0" presId="urn:microsoft.com/office/officeart/2005/8/layout/gear1"/>
    <dgm:cxn modelId="{3E4CFCAB-1515-4713-BF20-D457A6B2582D}" srcId="{41432C45-5577-4E6F-A914-12E40D36297D}" destId="{E31DA8BE-585D-4D0B-A6C6-4ECF74B964A5}" srcOrd="4" destOrd="0" parTransId="{B8FF1BF1-3B69-4D46-9CA6-03E4362EAFDB}" sibTransId="{45B3E0E5-0379-423E-8F6F-54DC6891F31F}"/>
    <dgm:cxn modelId="{7C902589-FAA8-4DEA-9AFA-2A71362A72D0}" type="presOf" srcId="{2E097C22-D8A9-41BD-8D7C-CCED23E215B1}" destId="{27E39325-5942-40F6-8FAC-04C8D6C1AABB}" srcOrd="1" destOrd="0" presId="urn:microsoft.com/office/officeart/2005/8/layout/gear1"/>
    <dgm:cxn modelId="{DB64E95E-5778-472F-A1D5-D510EFA34507}" type="presOf" srcId="{5B0FF884-0FD4-430B-BC14-2641933F6A9C}" destId="{ED324AB6-1882-47D9-95A1-181A0CC6C6F1}" srcOrd="0" destOrd="0" presId="urn:microsoft.com/office/officeart/2005/8/layout/gear1"/>
    <dgm:cxn modelId="{536D209F-BEAF-4AD2-9569-DCBA84AA5D9B}" type="presOf" srcId="{41432C45-5577-4E6F-A914-12E40D36297D}" destId="{B152BA8B-D34C-4591-B254-2F7A0FF4B2F6}" srcOrd="0" destOrd="0" presId="urn:microsoft.com/office/officeart/2005/8/layout/gear1"/>
    <dgm:cxn modelId="{3369235C-895E-4DBA-A5DE-49ECF24C5900}" type="presParOf" srcId="{B152BA8B-D34C-4591-B254-2F7A0FF4B2F6}" destId="{34EF2B85-89CF-41CF-A4C9-5F2D662EF75C}" srcOrd="0" destOrd="0" presId="urn:microsoft.com/office/officeart/2005/8/layout/gear1"/>
    <dgm:cxn modelId="{F14BEACC-5C6E-4789-AE68-72A2EC2171CB}" type="presParOf" srcId="{B152BA8B-D34C-4591-B254-2F7A0FF4B2F6}" destId="{12E59F14-4281-40EA-A3FC-915B737069A6}" srcOrd="1" destOrd="0" presId="urn:microsoft.com/office/officeart/2005/8/layout/gear1"/>
    <dgm:cxn modelId="{742E22E2-839F-401B-A421-4EB4DB118FFD}" type="presParOf" srcId="{B152BA8B-D34C-4591-B254-2F7A0FF4B2F6}" destId="{E5D5E450-D4E3-4D39-BF70-B3BAFCDDD837}" srcOrd="2" destOrd="0" presId="urn:microsoft.com/office/officeart/2005/8/layout/gear1"/>
    <dgm:cxn modelId="{1060D4D7-CFAA-46B9-9292-E77587141E65}" type="presParOf" srcId="{B152BA8B-D34C-4591-B254-2F7A0FF4B2F6}" destId="{7870180B-C63B-4F23-A399-E859556AB01C}" srcOrd="3" destOrd="0" presId="urn:microsoft.com/office/officeart/2005/8/layout/gear1"/>
    <dgm:cxn modelId="{64472B88-CE5F-4EB2-9A6E-69FC5D2DE835}" type="presParOf" srcId="{B152BA8B-D34C-4591-B254-2F7A0FF4B2F6}" destId="{1A159AD7-B643-44E7-9C25-4228E73CA082}" srcOrd="4" destOrd="0" presId="urn:microsoft.com/office/officeart/2005/8/layout/gear1"/>
    <dgm:cxn modelId="{7E0DEC42-C3E4-470C-9D75-43E7AB02669F}" type="presParOf" srcId="{B152BA8B-D34C-4591-B254-2F7A0FF4B2F6}" destId="{58E3863F-2D7E-4B5F-9859-97183FDA98A3}" srcOrd="5" destOrd="0" presId="urn:microsoft.com/office/officeart/2005/8/layout/gear1"/>
    <dgm:cxn modelId="{B074E27F-B2DA-45B5-80FD-6E7F795EA11D}" type="presParOf" srcId="{B152BA8B-D34C-4591-B254-2F7A0FF4B2F6}" destId="{0E35BA48-A1D1-464F-87F9-91033C0A1415}" srcOrd="6" destOrd="0" presId="urn:microsoft.com/office/officeart/2005/8/layout/gear1"/>
    <dgm:cxn modelId="{A8DB693C-6F29-4053-9A14-D4D8C76606F4}" type="presParOf" srcId="{B152BA8B-D34C-4591-B254-2F7A0FF4B2F6}" destId="{27E39325-5942-40F6-8FAC-04C8D6C1AABB}" srcOrd="7" destOrd="0" presId="urn:microsoft.com/office/officeart/2005/8/layout/gear1"/>
    <dgm:cxn modelId="{855EF96A-53E4-49D2-8114-D1DF050A070A}" type="presParOf" srcId="{B152BA8B-D34C-4591-B254-2F7A0FF4B2F6}" destId="{06DD6A11-B000-4F68-A183-0C1400E52A89}" srcOrd="8" destOrd="0" presId="urn:microsoft.com/office/officeart/2005/8/layout/gear1"/>
    <dgm:cxn modelId="{DD6F4A1D-6212-4C86-8AEF-ADF20F885107}" type="presParOf" srcId="{B152BA8B-D34C-4591-B254-2F7A0FF4B2F6}" destId="{7C5BCD27-9BAE-473A-8CA7-48D5757BD78D}" srcOrd="9" destOrd="0" presId="urn:microsoft.com/office/officeart/2005/8/layout/gear1"/>
    <dgm:cxn modelId="{BBBC823C-D9B7-408C-812F-D5D9C0680393}" type="presParOf" srcId="{B152BA8B-D34C-4591-B254-2F7A0FF4B2F6}" destId="{6E51F4F0-BA0A-4DA8-A06B-5B2C20930A7B}" srcOrd="10" destOrd="0" presId="urn:microsoft.com/office/officeart/2005/8/layout/gear1"/>
    <dgm:cxn modelId="{B9B132C9-A4FF-4FF7-BE4C-C6F3C9E4CA5C}" type="presParOf" srcId="{B152BA8B-D34C-4591-B254-2F7A0FF4B2F6}" destId="{ED324AB6-1882-47D9-95A1-181A0CC6C6F1}" srcOrd="11" destOrd="0" presId="urn:microsoft.com/office/officeart/2005/8/layout/gear1"/>
    <dgm:cxn modelId="{3092DBB5-23C8-4281-9761-940590D50B3E}" type="presParOf" srcId="{B152BA8B-D34C-4591-B254-2F7A0FF4B2F6}" destId="{6DEFF383-3648-411A-975B-FEC4135E26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0A7F6-5FB0-424D-B2B2-0EF096195E0B}">
      <dsp:nvSpPr>
        <dsp:cNvPr id="0" name=""/>
        <dsp:cNvSpPr/>
      </dsp:nvSpPr>
      <dsp:spPr>
        <a:xfrm>
          <a:off x="2470912" y="1148919"/>
          <a:ext cx="2821704" cy="2821704"/>
        </a:xfrm>
        <a:prstGeom prst="ellipse">
          <a:avLst/>
        </a:prstGeom>
        <a:solidFill>
          <a:srgbClr val="C039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Фонд содействия инновациям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884141" y="1562148"/>
        <a:ext cx="1995246" cy="1995246"/>
      </dsp:txXfrm>
    </dsp:sp>
    <dsp:sp modelId="{E21C7DEF-89D3-4F7E-9D6B-8C6D61893417}">
      <dsp:nvSpPr>
        <dsp:cNvPr id="0" name=""/>
        <dsp:cNvSpPr/>
      </dsp:nvSpPr>
      <dsp:spPr>
        <a:xfrm>
          <a:off x="3176338" y="18718"/>
          <a:ext cx="1410852" cy="1410852"/>
        </a:xfrm>
        <a:prstGeom prst="ellipse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</a:rPr>
            <a:t>Подготовка кадров</a:t>
          </a:r>
          <a:endParaRPr lang="ru-RU" sz="1300" b="0" kern="1200" dirty="0">
            <a:solidFill>
              <a:schemeClr val="bg1"/>
            </a:solidFill>
          </a:endParaRPr>
        </a:p>
      </dsp:txBody>
      <dsp:txXfrm>
        <a:off x="3382952" y="225332"/>
        <a:ext cx="997624" cy="997624"/>
      </dsp:txXfrm>
    </dsp:sp>
    <dsp:sp modelId="{322EBD43-5962-42DB-A838-840D4BC82BA6}">
      <dsp:nvSpPr>
        <dsp:cNvPr id="0" name=""/>
        <dsp:cNvSpPr/>
      </dsp:nvSpPr>
      <dsp:spPr>
        <a:xfrm>
          <a:off x="4777842" y="1150429"/>
          <a:ext cx="1699413" cy="1684204"/>
        </a:xfrm>
        <a:prstGeom prst="ellipse">
          <a:avLst/>
        </a:prstGeom>
        <a:solidFill>
          <a:srgbClr val="94B6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</a:rPr>
            <a:t>Создание новых малых инновационных предприятий</a:t>
          </a:r>
          <a:endParaRPr lang="ru-RU" sz="1300" b="0" kern="1200" dirty="0">
            <a:solidFill>
              <a:schemeClr val="bg1"/>
            </a:solidFill>
          </a:endParaRPr>
        </a:p>
      </dsp:txBody>
      <dsp:txXfrm>
        <a:off x="5026715" y="1397075"/>
        <a:ext cx="1201667" cy="1190912"/>
      </dsp:txXfrm>
    </dsp:sp>
    <dsp:sp modelId="{4D111B52-823B-4962-9126-1B1677798FA8}">
      <dsp:nvSpPr>
        <dsp:cNvPr id="0" name=""/>
        <dsp:cNvSpPr/>
      </dsp:nvSpPr>
      <dsp:spPr>
        <a:xfrm>
          <a:off x="4115625" y="3202722"/>
          <a:ext cx="1690186" cy="1684204"/>
        </a:xfrm>
        <a:prstGeom prst="ellipse">
          <a:avLst/>
        </a:prstGeom>
        <a:solidFill>
          <a:srgbClr val="F39C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</a:rPr>
            <a:t>Привлечение сторонних инвесторов</a:t>
          </a:r>
          <a:endParaRPr lang="ru-RU" sz="1300" b="0" kern="1200" dirty="0">
            <a:solidFill>
              <a:schemeClr val="bg1"/>
            </a:solidFill>
          </a:endParaRPr>
        </a:p>
      </dsp:txBody>
      <dsp:txXfrm>
        <a:off x="4363147" y="3449368"/>
        <a:ext cx="1195142" cy="1190912"/>
      </dsp:txXfrm>
    </dsp:sp>
    <dsp:sp modelId="{570C512C-00B7-47C1-B475-7779F8A20C43}">
      <dsp:nvSpPr>
        <dsp:cNvPr id="0" name=""/>
        <dsp:cNvSpPr/>
      </dsp:nvSpPr>
      <dsp:spPr>
        <a:xfrm>
          <a:off x="1962026" y="3246896"/>
          <a:ext cx="1681566" cy="1595857"/>
        </a:xfrm>
        <a:prstGeom prst="ellipse">
          <a:avLst/>
        </a:prstGeom>
        <a:solidFill>
          <a:srgbClr val="4B2C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/>
              </a:solidFill>
            </a:rPr>
            <a:t>Создание и развитие инновационной инфраструктуры</a:t>
          </a:r>
          <a:endParaRPr lang="ru-RU" sz="1300" b="0" kern="1200" dirty="0">
            <a:solidFill>
              <a:schemeClr val="bg1"/>
            </a:solidFill>
          </a:endParaRPr>
        </a:p>
      </dsp:txBody>
      <dsp:txXfrm>
        <a:off x="2208286" y="3480604"/>
        <a:ext cx="1189046" cy="1128441"/>
      </dsp:txXfrm>
    </dsp:sp>
    <dsp:sp modelId="{719295D7-D33A-41E4-8618-587ED802CB88}">
      <dsp:nvSpPr>
        <dsp:cNvPr id="0" name=""/>
        <dsp:cNvSpPr/>
      </dsp:nvSpPr>
      <dsp:spPr>
        <a:xfrm>
          <a:off x="1325176" y="1204175"/>
          <a:ext cx="1621605" cy="1576712"/>
        </a:xfrm>
        <a:prstGeom prst="ellipse">
          <a:avLst/>
        </a:prstGeom>
        <a:solidFill>
          <a:srgbClr val="2980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</a:rPr>
            <a:t>Введение ИС в хозяйственный оборот</a:t>
          </a:r>
          <a:endParaRPr lang="ru-RU" sz="1200" b="0" kern="1200" dirty="0">
            <a:solidFill>
              <a:schemeClr val="bg1"/>
            </a:solidFill>
          </a:endParaRPr>
        </a:p>
      </dsp:txBody>
      <dsp:txXfrm>
        <a:off x="1562655" y="1435079"/>
        <a:ext cx="1146647" cy="1114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2B85-89CF-41CF-A4C9-5F2D662EF75C}">
      <dsp:nvSpPr>
        <dsp:cNvPr id="0" name=""/>
        <dsp:cNvSpPr/>
      </dsp:nvSpPr>
      <dsp:spPr>
        <a:xfrm rot="21168537">
          <a:off x="2673989" y="2081301"/>
          <a:ext cx="2276140" cy="225057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ФСР МФП НТС</a:t>
          </a:r>
          <a:endParaRPr lang="ru-RU" sz="1500" b="1" kern="1200" dirty="0"/>
        </a:p>
      </dsp:txBody>
      <dsp:txXfrm>
        <a:off x="3127220" y="2608643"/>
        <a:ext cx="1364750" cy="1156843"/>
      </dsp:txXfrm>
    </dsp:sp>
    <dsp:sp modelId="{7870180B-C63B-4F23-A399-E859556AB01C}">
      <dsp:nvSpPr>
        <dsp:cNvPr id="0" name=""/>
        <dsp:cNvSpPr/>
      </dsp:nvSpPr>
      <dsp:spPr>
        <a:xfrm rot="21097010">
          <a:off x="1242094" y="1638137"/>
          <a:ext cx="1699388" cy="16993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МИП</a:t>
          </a:r>
          <a:endParaRPr lang="ru-RU" sz="1500" b="1" kern="1200" dirty="0"/>
        </a:p>
      </dsp:txBody>
      <dsp:txXfrm>
        <a:off x="1669920" y="2068549"/>
        <a:ext cx="843736" cy="838564"/>
      </dsp:txXfrm>
    </dsp:sp>
    <dsp:sp modelId="{0E35BA48-A1D1-464F-87F9-91033C0A1415}">
      <dsp:nvSpPr>
        <dsp:cNvPr id="0" name=""/>
        <dsp:cNvSpPr/>
      </dsp:nvSpPr>
      <dsp:spPr>
        <a:xfrm rot="20409075">
          <a:off x="1998575" y="132386"/>
          <a:ext cx="2040101" cy="19910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Инициатор</a:t>
          </a:r>
          <a:endParaRPr lang="ru-RU" sz="1500" b="1" kern="1200" dirty="0"/>
        </a:p>
      </dsp:txBody>
      <dsp:txXfrm rot="900000">
        <a:off x="2448938" y="566171"/>
        <a:ext cx="1139373" cy="1123475"/>
      </dsp:txXfrm>
    </dsp:sp>
    <dsp:sp modelId="{6E51F4F0-BA0A-4DA8-A06B-5B2C20930A7B}">
      <dsp:nvSpPr>
        <dsp:cNvPr id="0" name=""/>
        <dsp:cNvSpPr/>
      </dsp:nvSpPr>
      <dsp:spPr>
        <a:xfrm>
          <a:off x="2545171" y="1683386"/>
          <a:ext cx="2990924" cy="2990924"/>
        </a:xfrm>
        <a:prstGeom prst="circularArrow">
          <a:avLst>
            <a:gd name="adj1" fmla="val 4688"/>
            <a:gd name="adj2" fmla="val 299029"/>
            <a:gd name="adj3" fmla="val 2517510"/>
            <a:gd name="adj4" fmla="val 158583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4AB6-1882-47D9-95A1-181A0CC6C6F1}">
      <dsp:nvSpPr>
        <dsp:cNvPr id="0" name=""/>
        <dsp:cNvSpPr/>
      </dsp:nvSpPr>
      <dsp:spPr>
        <a:xfrm>
          <a:off x="901538" y="1372742"/>
          <a:ext cx="2173093" cy="21730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FF383-3648-411A-975B-FEC4135E2603}">
      <dsp:nvSpPr>
        <dsp:cNvPr id="0" name=""/>
        <dsp:cNvSpPr/>
      </dsp:nvSpPr>
      <dsp:spPr>
        <a:xfrm rot="862685">
          <a:off x="1713618" y="-140698"/>
          <a:ext cx="2343032" cy="23430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2BAA-0725-42F9-A7BA-A02C8379412E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C44F7-F7C1-4032-A19E-3E704157D0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Привести в соответствие с предыдущим слайдом. Вопрос – зачем нужен предыдущий слайд при наличии этого?</a:t>
            </a:r>
          </a:p>
        </p:txBody>
      </p:sp>
      <p:sp>
        <p:nvSpPr>
          <p:cNvPr id="204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15C28-4846-4970-B1F7-245EE8AF544B}" type="slidenum">
              <a:rPr lang="ru-RU" altLang="ru-RU" smtClean="0">
                <a:solidFill>
                  <a:srgbClr val="000000"/>
                </a:solidFill>
              </a:rPr>
              <a:pPr/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1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2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0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5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8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9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0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1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02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137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7843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5882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6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157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7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8039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gray">
          <a:xfrm>
            <a:off x="776288" y="3870325"/>
            <a:ext cx="966787" cy="93821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gray">
          <a:xfrm>
            <a:off x="792163" y="2778125"/>
            <a:ext cx="968375" cy="939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gray">
          <a:xfrm>
            <a:off x="2133600" y="2212975"/>
            <a:ext cx="968375" cy="93821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pic>
        <p:nvPicPr>
          <p:cNvPr id="21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3952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1650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649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651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D96D-485C-4181-903C-3853780CA0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484784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2013" y="6616700"/>
            <a:ext cx="661987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19BC-8429-43DD-AA99-95E7582874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45C3-92A7-479E-9BB1-E3F63BDBEB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E599-F15B-4D8E-AAE6-3CF7287B48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1DF8-B8E4-48AB-928A-55156AD596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4524-205A-4D84-84B5-A00425B4FE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903B-5D27-47E0-8CEB-E2FC6E4C36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F3C2-B6A4-478A-978F-8457159F01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78FD-C7FB-4444-85FF-4A7FC1D34A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1987-4168-4F50-B9F7-A4FF96BD87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3B45-0532-44C1-B25F-02AE506426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575C-C06D-4747-B165-16A77D6FBD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3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0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8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D953-B4A3-4CAA-8832-C8EDBCC90CA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3E2E-14D5-4548-9FC3-C94D269EB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3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4117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6862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0"/>
            <a:ext cx="79581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81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30311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311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44B2A-B741-47CB-A6D1-558F2D7AB0F4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korn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982748"/>
            <a:ext cx="7772400" cy="188542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Возможности программ</a:t>
            </a:r>
            <a:r>
              <a:rPr lang="en-US" sz="4000" b="1" dirty="0" smtClean="0"/>
              <a:t> </a:t>
            </a:r>
            <a:r>
              <a:rPr lang="ru-RU" sz="4000" b="1" dirty="0" smtClean="0"/>
              <a:t>Фонда содействия инновациям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567" y="4538505"/>
            <a:ext cx="6903445" cy="76825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>
                <a:solidFill>
                  <a:schemeClr val="bg1"/>
                </a:solidFill>
              </a:rPr>
              <a:t>Корнилова </a:t>
            </a:r>
            <a:r>
              <a:rPr lang="ru-RU" sz="1400" i="1" dirty="0" smtClean="0">
                <a:solidFill>
                  <a:schemeClr val="bg1"/>
                </a:solidFill>
              </a:rPr>
              <a:t>Н.Л., </a:t>
            </a:r>
            <a:r>
              <a:rPr lang="ru-RU" sz="1400" i="1" dirty="0">
                <a:solidFill>
                  <a:schemeClr val="bg1"/>
                </a:solidFill>
              </a:rPr>
              <a:t>д.т.н., ген. директор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1"/>
                </a:solidFill>
              </a:rPr>
              <a:t>ООО </a:t>
            </a:r>
            <a:r>
              <a:rPr lang="ru-RU" sz="1400" i="1" dirty="0">
                <a:solidFill>
                  <a:schemeClr val="bg1"/>
                </a:solidFill>
              </a:rPr>
              <a:t>«Инжиниринговый центр текстильной и легкой промышленности»</a:t>
            </a:r>
          </a:p>
        </p:txBody>
      </p:sp>
      <p:pic>
        <p:nvPicPr>
          <p:cNvPr id="1026" name="Picture 2" descr="http://ecenter-tlp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273"/>
            <a:ext cx="5029200" cy="4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sie.ru/local/templates/.default/markup/img/fasi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53" y="220341"/>
            <a:ext cx="1443318" cy="8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2" y="5399314"/>
            <a:ext cx="5516178" cy="13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СТАРТ </a:t>
            </a:r>
            <a:r>
              <a:rPr lang="ru-RU" sz="3200" b="1" dirty="0">
                <a:solidFill>
                  <a:srgbClr val="002060"/>
                </a:solidFill>
              </a:rPr>
              <a:t>– программа поддержки </a:t>
            </a:r>
            <a:r>
              <a:rPr lang="ru-RU" sz="3200" b="1" dirty="0" err="1">
                <a:solidFill>
                  <a:srgbClr val="002060"/>
                </a:solidFill>
              </a:rPr>
              <a:t>стартапов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288" y="1693976"/>
            <a:ext cx="2663825" cy="65087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Научно-техническая разработка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7394" y="4208348"/>
            <a:ext cx="1582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Фонд Содействия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3403" y="400118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Инвестор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101556" y="5195774"/>
            <a:ext cx="2700337" cy="720725"/>
          </a:xfrm>
          <a:prstGeom prst="chevron">
            <a:avLst>
              <a:gd name="adj" fmla="val 93667"/>
            </a:avLst>
          </a:prstGeom>
          <a:solidFill>
            <a:srgbClr val="2980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000375" y="5197362"/>
            <a:ext cx="2878138" cy="719137"/>
          </a:xfrm>
          <a:prstGeom prst="chevron">
            <a:avLst>
              <a:gd name="adj" fmla="val 100055"/>
            </a:avLst>
          </a:prstGeom>
          <a:solidFill>
            <a:srgbClr val="2980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71475" y="5197362"/>
            <a:ext cx="2628900" cy="719137"/>
          </a:xfrm>
          <a:prstGeom prst="chevron">
            <a:avLst>
              <a:gd name="adj" fmla="val 91391"/>
            </a:avLst>
          </a:prstGeom>
          <a:solidFill>
            <a:srgbClr val="2980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4089" y="5281498"/>
            <a:ext cx="1944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1 год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                посевная стадия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90510" y="5284674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2 год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60949" y="5281498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3 год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38883" y="2431936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МИП:</a:t>
            </a:r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rot="10800000" flipH="1">
            <a:off x="642938" y="2580368"/>
            <a:ext cx="288925" cy="1892300"/>
          </a:xfrm>
          <a:prstGeom prst="curvedConnector3">
            <a:avLst>
              <a:gd name="adj1" fmla="val -79120"/>
            </a:avLst>
          </a:prstGeom>
          <a:noFill/>
          <a:ln w="22225">
            <a:solidFill>
              <a:srgbClr val="2980B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50450" y="3055824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,0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млн. руб.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92275" y="2408124"/>
            <a:ext cx="1366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latin typeface="+mn-lt"/>
              </a:rPr>
              <a:t>Выполнение НИОКР для снижения рисков внебюджетного инвестирования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924300" y="2479562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МИП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429000" y="4411549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Фонд Содействия</a:t>
            </a:r>
          </a:p>
        </p:txBody>
      </p:sp>
      <p:cxnSp>
        <p:nvCxnSpPr>
          <p:cNvPr id="22" name="AutoShape 17"/>
          <p:cNvCxnSpPr>
            <a:cxnSpLocks noChangeShapeType="1"/>
          </p:cNvCxnSpPr>
          <p:nvPr/>
        </p:nvCxnSpPr>
        <p:spPr bwMode="auto">
          <a:xfrm rot="10800000" flipH="1">
            <a:off x="3393562" y="2858973"/>
            <a:ext cx="431800" cy="1346200"/>
          </a:xfrm>
          <a:prstGeom prst="curvedConnector3">
            <a:avLst>
              <a:gd name="adj1" fmla="val -52940"/>
            </a:avLst>
          </a:prstGeom>
          <a:noFill/>
          <a:ln w="22225">
            <a:solidFill>
              <a:srgbClr val="2980B9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 rot="10800000" flipH="1">
            <a:off x="3393562" y="2858973"/>
            <a:ext cx="431800" cy="1930400"/>
          </a:xfrm>
          <a:prstGeom prst="curvedConnector3">
            <a:avLst>
              <a:gd name="adj1" fmla="val -83824"/>
            </a:avLst>
          </a:prstGeom>
          <a:noFill/>
          <a:ln w="19050">
            <a:solidFill>
              <a:srgbClr val="2980B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348038" y="2984387"/>
            <a:ext cx="129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3,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 млн. руб. на паритетной основе</a:t>
            </a:r>
          </a:p>
        </p:txBody>
      </p:sp>
      <p:cxnSp>
        <p:nvCxnSpPr>
          <p:cNvPr id="25" name="AutoShape 20"/>
          <p:cNvCxnSpPr>
            <a:cxnSpLocks noChangeShapeType="1"/>
          </p:cNvCxnSpPr>
          <p:nvPr/>
        </p:nvCxnSpPr>
        <p:spPr bwMode="auto">
          <a:xfrm rot="-5400000" flipH="1" flipV="1">
            <a:off x="4077494" y="2513742"/>
            <a:ext cx="198438" cy="468312"/>
          </a:xfrm>
          <a:prstGeom prst="curvedConnector4">
            <a:avLst>
              <a:gd name="adj1" fmla="val -115199"/>
              <a:gd name="adj2" fmla="val 148815"/>
            </a:avLst>
          </a:prstGeom>
          <a:noFill/>
          <a:ln w="22225">
            <a:solidFill>
              <a:srgbClr val="2980B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4787900" y="2408124"/>
            <a:ext cx="1584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latin typeface="+mn-lt"/>
              </a:rPr>
              <a:t>Привлечение внебюджетных инвестиций или начало выпуска продукции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357563" y="1696924"/>
            <a:ext cx="2665412" cy="6492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Бизнес-план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500813" y="1696924"/>
            <a:ext cx="2268537" cy="64928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Новый продукт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429375" y="400118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Инвестор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804025" y="2550999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МИП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6410346" y="4474495"/>
            <a:ext cx="1728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Фонд Содействия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443663" y="3127262"/>
            <a:ext cx="108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4,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libri" pitchFamily="34" charset="0"/>
              </a:rPr>
              <a:t>млн.руб</a:t>
            </a:r>
            <a:r>
              <a:rPr lang="ru-RU" sz="1400" b="1" dirty="0">
                <a:latin typeface="Calibri" pitchFamily="34" charset="0"/>
              </a:rPr>
              <a:t>.</a:t>
            </a:r>
          </a:p>
        </p:txBody>
      </p:sp>
      <p:cxnSp>
        <p:nvCxnSpPr>
          <p:cNvPr id="39" name="AutoShape 30"/>
          <p:cNvCxnSpPr>
            <a:cxnSpLocks noChangeShapeType="1"/>
          </p:cNvCxnSpPr>
          <p:nvPr/>
        </p:nvCxnSpPr>
        <p:spPr bwMode="auto">
          <a:xfrm rot="-5400000" flipH="1" flipV="1">
            <a:off x="6995886" y="2489881"/>
            <a:ext cx="198438" cy="468313"/>
          </a:xfrm>
          <a:prstGeom prst="curvedConnector4">
            <a:avLst>
              <a:gd name="adj1" fmla="val -115199"/>
              <a:gd name="adj2" fmla="val 148815"/>
            </a:avLst>
          </a:prstGeom>
          <a:noFill/>
          <a:ln w="22225">
            <a:solidFill>
              <a:srgbClr val="2980B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451725" y="240812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latin typeface="+mn-lt"/>
              </a:rPr>
              <a:t>Достижение показателей бизнес-плана; выпуск продукции</a:t>
            </a:r>
          </a:p>
        </p:txBody>
      </p:sp>
      <p:cxnSp>
        <p:nvCxnSpPr>
          <p:cNvPr id="41" name="AutoShape 32"/>
          <p:cNvCxnSpPr>
            <a:cxnSpLocks noChangeShapeType="1"/>
          </p:cNvCxnSpPr>
          <p:nvPr/>
        </p:nvCxnSpPr>
        <p:spPr bwMode="auto">
          <a:xfrm flipV="1">
            <a:off x="2949575" y="2020774"/>
            <a:ext cx="4079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3"/>
          <p:cNvCxnSpPr>
            <a:cxnSpLocks noChangeShapeType="1"/>
            <a:endCxn id="28" idx="1"/>
          </p:cNvCxnSpPr>
          <p:nvPr/>
        </p:nvCxnSpPr>
        <p:spPr bwMode="auto">
          <a:xfrm>
            <a:off x="6022975" y="2020774"/>
            <a:ext cx="4778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477837" y="1140619"/>
            <a:ext cx="8424863" cy="369888"/>
          </a:xfrm>
          <a:prstGeom prst="rect">
            <a:avLst/>
          </a:prstGeom>
          <a:solidFill>
            <a:srgbClr val="F39C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Результат НИОКР</a:t>
            </a: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1428750" y="148261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4572000" y="148261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7715250" y="148261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7" name="AutoShape 17"/>
          <p:cNvCxnSpPr>
            <a:cxnSpLocks noChangeShapeType="1"/>
          </p:cNvCxnSpPr>
          <p:nvPr/>
        </p:nvCxnSpPr>
        <p:spPr bwMode="auto">
          <a:xfrm rot="10800000" flipH="1">
            <a:off x="6389921" y="2876437"/>
            <a:ext cx="431800" cy="1346200"/>
          </a:xfrm>
          <a:prstGeom prst="curvedConnector3">
            <a:avLst>
              <a:gd name="adj1" fmla="val -52940"/>
            </a:avLst>
          </a:prstGeom>
          <a:noFill/>
          <a:ln w="22225">
            <a:solidFill>
              <a:srgbClr val="2980B9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8"/>
          <p:cNvCxnSpPr>
            <a:cxnSpLocks noChangeShapeType="1"/>
          </p:cNvCxnSpPr>
          <p:nvPr/>
        </p:nvCxnSpPr>
        <p:spPr bwMode="auto">
          <a:xfrm rot="10800000" flipH="1">
            <a:off x="6389921" y="2876437"/>
            <a:ext cx="431800" cy="1930400"/>
          </a:xfrm>
          <a:prstGeom prst="curvedConnector3">
            <a:avLst>
              <a:gd name="adj1" fmla="val -83824"/>
            </a:avLst>
          </a:prstGeom>
          <a:noFill/>
          <a:ln w="19050">
            <a:solidFill>
              <a:srgbClr val="2980B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93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3966"/>
            <a:ext cx="7632848" cy="4371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045" y="51852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www.FASIE.RU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Handogina\Desktop\Лого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6" y="5949280"/>
            <a:ext cx="1202608" cy="6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54868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СИСТЕМА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http://online.fasie.ru/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5685"/>
            <a:ext cx="8496944" cy="48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92888" cy="511256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(физическое лицо), подавшие на конкурс заявку, утвержденную к финансированию, должны иметь долю в уставном капитале предприятия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физическое лицо -  победитель конкурса.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предприятия не должен превышать 30 календарных дней с даты  публикации итогов конкурса.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рабочих дней с даты регистрации предприятия в Фонд должны быть представлены следующие документы: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Единого государственного реестра юридических лиц, выданная ФНС России.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лица. (Устав)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Handogina\Desktop\Лого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6" y="5949280"/>
            <a:ext cx="1202608" cy="6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744" y="298936"/>
            <a:ext cx="7807568" cy="10881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Содействие развитию </a:t>
            </a:r>
            <a:r>
              <a:rPr lang="ru-RU" sz="2400" b="1" dirty="0" smtClean="0">
                <a:solidFill>
                  <a:srgbClr val="002060"/>
                </a:solidFill>
              </a:rPr>
              <a:t>высокотехнологичных предприятий  - программа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Aharoni" pitchFamily="2" charset="-79"/>
              </a:rPr>
              <a:t>Коммерциализация</a:t>
            </a:r>
            <a:r>
              <a:rPr lang="ru-RU" sz="2400" b="1" dirty="0" smtClean="0">
                <a:latin typeface="Calibri"/>
                <a:ea typeface="Calibri"/>
                <a:cs typeface="Aharoni" pitchFamily="2" charset="-79"/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263" y="1899109"/>
          <a:ext cx="8590083" cy="4168886"/>
        </p:xfrm>
        <a:graphic>
          <a:graphicData uri="http://schemas.openxmlformats.org/drawingml/2006/table">
            <a:tbl>
              <a:tblPr/>
              <a:tblGrid>
                <a:gridCol w="80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На кого </a:t>
                      </a:r>
                      <a:r>
                        <a:rPr lang="ru-RU" sz="1200" b="1" dirty="0" err="1" smtClean="0">
                          <a:latin typeface="Calibri"/>
                          <a:ea typeface="Calibri"/>
                          <a:cs typeface="Aharoni" pitchFamily="2" charset="-79"/>
                        </a:rPr>
                        <a:t>направ-лена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Назначение программы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Сумма поддержки, руб.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Допустимые направления расходования средств поддержки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Aharoni" pitchFamily="2" charset="-79"/>
                        </a:rPr>
                        <a:t>Условия </a:t>
                      </a:r>
                      <a:endParaRPr lang="ru-RU" sz="120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3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СМСП согласно </a:t>
                      </a:r>
                      <a:endParaRPr lang="ru-RU" sz="1200" dirty="0" smtClean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Aharoni" pitchFamily="2" charset="-79"/>
                        </a:rPr>
                        <a:t>ФЗ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209 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Создание (расширение) производства инновационной продукции 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Aharoni" pitchFamily="2" charset="-79"/>
                        </a:rPr>
                        <a:t>15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млн. 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1. Приобретение технологического оборудования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2. Оплата лизинга оборудования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3. Уплата части процентов по кредитам на реализацию проекта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4. Приобретение новых технологий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5. Сертификация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6. Приобретение ПО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7. Оплата услуг (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Aharoni" pitchFamily="2" charset="-79"/>
                        </a:rPr>
                        <a:t>техн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.,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Aharoni" pitchFamily="2" charset="-79"/>
                        </a:rPr>
                        <a:t>консалт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.) и комплектующих</a:t>
                      </a:r>
                    </a:p>
                  </a:txBody>
                  <a:tcPr marL="4529" marR="4529" marT="452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1. Конкурсный отбор (2 научно-технические, 2 экономические экспертизы)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2. Предприятие завершило НИОКР (есть ИС - патенты, ноу-хау и пр.)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3. Соответствие тематики проекта приор. направлениям развития науки, технологии и техники в РФ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4. Подтверждение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Aharoni" pitchFamily="2" charset="-79"/>
                        </a:rPr>
                        <a:t>софинансирования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 в объеме средств гранта</a:t>
                      </a:r>
                      <a:b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</a:br>
                      <a:r>
                        <a:rPr lang="ru-RU" sz="1200" dirty="0">
                          <a:latin typeface="Calibri"/>
                          <a:ea typeface="Calibri"/>
                          <a:cs typeface="Aharoni" pitchFamily="2" charset="-79"/>
                        </a:rPr>
                        <a:t>5. Наличие соглашений (договоров) о сбыте продукции </a:t>
                      </a:r>
                    </a:p>
                  </a:txBody>
                  <a:tcPr marL="4529" marR="4529" marT="452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744" y="298936"/>
            <a:ext cx="7807568" cy="10881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Содействие развитию </a:t>
            </a:r>
            <a:r>
              <a:rPr lang="ru-RU" sz="2400" b="1" dirty="0" smtClean="0">
                <a:solidFill>
                  <a:srgbClr val="002060"/>
                </a:solidFill>
              </a:rPr>
              <a:t>высокотехнологичных предприятий  - программа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Aharoni" pitchFamily="2" charset="-79"/>
              </a:rPr>
              <a:t>Развитие - НТИ</a:t>
            </a:r>
            <a:r>
              <a:rPr lang="ru-RU" sz="2400" b="1" dirty="0" smtClean="0">
                <a:latin typeface="Calibri"/>
                <a:ea typeface="Calibri"/>
                <a:cs typeface="Aharoni" pitchFamily="2" charset="-79"/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263" y="1899109"/>
          <a:ext cx="8590083" cy="4168886"/>
        </p:xfrm>
        <a:graphic>
          <a:graphicData uri="http://schemas.openxmlformats.org/drawingml/2006/table">
            <a:tbl>
              <a:tblPr/>
              <a:tblGrid>
                <a:gridCol w="80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На кого </a:t>
                      </a:r>
                      <a:r>
                        <a:rPr lang="ru-RU" sz="1200" b="1" dirty="0" err="1" smtClean="0">
                          <a:latin typeface="Calibri"/>
                          <a:ea typeface="Calibri"/>
                          <a:cs typeface="Aharoni" pitchFamily="2" charset="-79"/>
                        </a:rPr>
                        <a:t>направ-лена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Назначение программы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Сумма поддержки, руб.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Aharoni" pitchFamily="2" charset="-79"/>
                        </a:rPr>
                        <a:t>Допустимые направления расходования средств поддержки </a:t>
                      </a:r>
                      <a:endParaRPr lang="ru-RU" sz="12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Aharoni" pitchFamily="2" charset="-79"/>
                        </a:rPr>
                        <a:t>Условия </a:t>
                      </a:r>
                      <a:endParaRPr lang="ru-RU" sz="120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3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СМСП согласно ФЗ 209,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дейст-вующие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не менее 2-х лет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Проведение НИОКР для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создания новой продукции и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освоения новых рынков сбыта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млн.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1. З/п + начисления</a:t>
                      </a:r>
                      <a:b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2. Спецоборудование (не более 10%)</a:t>
                      </a:r>
                      <a:b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3. Материалы, сырье, </a:t>
                      </a:r>
                      <a:b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4. Комплектующие (не более 30%)</a:t>
                      </a:r>
                      <a:b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5. Оплата работ соисполнителей</a:t>
                      </a:r>
                      <a:b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проч. работы и услуги и общехоз. расходы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. Конкурсный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отбор (научно-техническая экспертиза, оценка потенциала внедрения и коммерциализации, оценка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достаточности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квалификации трудовых ресурсов)</a:t>
                      </a:r>
                      <a:b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2. Соответствие тематики проекта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дорожным картам НТИ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3. Подтверждение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софинансирования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в объеме средств гранта</a:t>
                      </a:r>
                      <a:b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4. Наличие соглашений (договоров) о сбыте продукции и (или) писем заинтересованности в реализации проекта от крупного технологического бизнеса </a:t>
                      </a:r>
                      <a:b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5. Осуществление защиты прав на создаваемую ИС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27664" r="13122" b="22484"/>
          <a:stretch>
            <a:fillRect/>
          </a:stretch>
        </p:blipFill>
        <p:spPr bwMode="auto">
          <a:xfrm>
            <a:off x="-20847" y="1290917"/>
            <a:ext cx="9164847" cy="499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27139" y="429417"/>
            <a:ext cx="205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Calibri"/>
                <a:cs typeface="Aharoni" pitchFamily="2" charset="-79"/>
              </a:rPr>
              <a:t>Матрица НТИ</a:t>
            </a:r>
            <a:r>
              <a:rPr lang="ru-RU" sz="2000" b="1" dirty="0" smtClean="0">
                <a:ea typeface="Calibri"/>
                <a:cs typeface="Aharoni" pitchFamily="2" charset="-79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t="9617" r="10809" b="6893"/>
          <a:stretch>
            <a:fillRect/>
          </a:stretch>
        </p:blipFill>
        <p:spPr bwMode="auto">
          <a:xfrm>
            <a:off x="64727" y="1336435"/>
            <a:ext cx="9079273" cy="50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27139" y="429417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Calibri"/>
                <a:cs typeface="Aharoni" pitchFamily="2" charset="-79"/>
              </a:rPr>
              <a:t>Сайт НТИ – </a:t>
            </a:r>
            <a:r>
              <a:rPr lang="en-US" sz="2400" b="1" dirty="0" err="1" smtClean="0">
                <a:solidFill>
                  <a:srgbClr val="FF0000"/>
                </a:solidFill>
                <a:ea typeface="Calibri"/>
                <a:cs typeface="Aharoni" pitchFamily="2" charset="-79"/>
              </a:rPr>
              <a:t>nti.one</a:t>
            </a:r>
            <a:r>
              <a:rPr lang="ru-RU" sz="2000" b="1" dirty="0" smtClean="0">
                <a:ea typeface="Calibri"/>
                <a:cs typeface="Aharoni" pitchFamily="2" charset="-79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Общие положения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412875"/>
            <a:ext cx="8066088" cy="4105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ПРОГРАММЫ - ПОДДЕРЖКА ИННОВАЦИОННОЙ ДЕЯТЕЛЬНОСТИ ПРЕДПРИЯТИЙ В РАМКАХ ВЗАИМОДЕЙСТВИЯ КРУПНЫХ КОМПАНИЙ С МАЛЫМ БИЗНЕСОМ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носит постоянный характер. Заявки (заинтересованности) рассматриваются регулярно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должен предусматривать  создание или развитие высокотехнологичного производства  на территории РФ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947738" y="1125538"/>
            <a:ext cx="8016875" cy="5543550"/>
          </a:xfrm>
          <a:prstGeom prst="roundRect">
            <a:avLst/>
          </a:prstGeom>
          <a:pattFill prst="lt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76375" y="1700213"/>
            <a:ext cx="7056438" cy="46815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38244" name="Заголовок 1"/>
          <p:cNvSpPr>
            <a:spLocks noGrp="1"/>
          </p:cNvSpPr>
          <p:nvPr>
            <p:ph type="title"/>
          </p:nvPr>
        </p:nvSpPr>
        <p:spPr>
          <a:xfrm>
            <a:off x="947738" y="195263"/>
            <a:ext cx="7958137" cy="70961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Механизм взаимодействия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0826" y="1700808"/>
          <a:ext cx="584308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8246" name="TextBox 1"/>
          <p:cNvSpPr txBox="1">
            <a:spLocks noChangeArrowheads="1"/>
          </p:cNvSpPr>
          <p:nvPr/>
        </p:nvSpPr>
        <p:spPr bwMode="auto">
          <a:xfrm>
            <a:off x="3492500" y="5516563"/>
            <a:ext cx="140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31688B"/>
                </a:solidFill>
              </a:rPr>
              <a:t>Средства гранта</a:t>
            </a:r>
          </a:p>
        </p:txBody>
      </p:sp>
      <p:sp>
        <p:nvSpPr>
          <p:cNvPr id="138247" name="TextBox 2"/>
          <p:cNvSpPr txBox="1">
            <a:spLocks noChangeArrowheads="1"/>
          </p:cNvSpPr>
          <p:nvPr/>
        </p:nvSpPr>
        <p:spPr bwMode="auto">
          <a:xfrm>
            <a:off x="5848350" y="2205038"/>
            <a:ext cx="261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21455D"/>
                </a:solidFill>
              </a:rPr>
              <a:t>Соинвестирование</a:t>
            </a:r>
          </a:p>
        </p:txBody>
      </p:sp>
      <p:sp>
        <p:nvSpPr>
          <p:cNvPr id="138248" name="TextBox 3"/>
          <p:cNvSpPr txBox="1">
            <a:spLocks noChangeArrowheads="1"/>
          </p:cNvSpPr>
          <p:nvPr/>
        </p:nvSpPr>
        <p:spPr bwMode="auto">
          <a:xfrm>
            <a:off x="971550" y="3357563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21455D"/>
                </a:solidFill>
              </a:rPr>
              <a:t>Результаты НИОКР</a:t>
            </a:r>
          </a:p>
        </p:txBody>
      </p:sp>
      <p:sp>
        <p:nvSpPr>
          <p:cNvPr id="138249" name="TextBox 7"/>
          <p:cNvSpPr txBox="1">
            <a:spLocks noChangeArrowheads="1"/>
          </p:cNvSpPr>
          <p:nvPr/>
        </p:nvSpPr>
        <p:spPr bwMode="auto">
          <a:xfrm rot="-1331001">
            <a:off x="1595438" y="2168525"/>
            <a:ext cx="2303462" cy="708025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</a:rPr>
              <a:t>ПРОГРАММА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C00000"/>
                </a:solidFill>
              </a:rPr>
              <a:t>«КООПЕРАЦИЯ»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196752"/>
            <a:ext cx="8316416" cy="52322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428BB9">
                    <a:lumMod val="75000"/>
                  </a:srgbClr>
                </a:solidFill>
                <a:latin typeface="Arial Narrow" panose="020B0606020202030204" pitchFamily="34" charset="0"/>
              </a:rPr>
              <a:t>Зона взаимодействия крупного и малого бизнеса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44" y="-118969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РЕГИОНАЛЬНОЕ ПРЕДСТАВИТЕЛЬСТВО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56497" y="1327157"/>
            <a:ext cx="7587503" cy="4206857"/>
            <a:chOff x="2154892" y="1676781"/>
            <a:chExt cx="6736976" cy="3735286"/>
          </a:xfrm>
        </p:grpSpPr>
        <p:pic>
          <p:nvPicPr>
            <p:cNvPr id="2050" name="Picture 2" descr="Картинки по запросу Ивановская область НА картЕ РФ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892" y="1676781"/>
              <a:ext cx="6736976" cy="373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56"/>
            <p:cNvSpPr>
              <a:spLocks/>
            </p:cNvSpPr>
            <p:nvPr/>
          </p:nvSpPr>
          <p:spPr bwMode="auto">
            <a:xfrm>
              <a:off x="3404801" y="3834910"/>
              <a:ext cx="216000" cy="205200"/>
            </a:xfrm>
            <a:custGeom>
              <a:avLst/>
              <a:gdLst>
                <a:gd name="T0" fmla="+- 0 10800 52"/>
                <a:gd name="T1" fmla="*/ T0 w 21497"/>
                <a:gd name="T2" fmla="*/ 10772 h 21544"/>
                <a:gd name="T3" fmla="+- 0 10800 52"/>
                <a:gd name="T4" fmla="*/ T3 w 21497"/>
                <a:gd name="T5" fmla="*/ 10772 h 21544"/>
                <a:gd name="T6" fmla="+- 0 10800 52"/>
                <a:gd name="T7" fmla="*/ T6 w 21497"/>
                <a:gd name="T8" fmla="*/ 10772 h 21544"/>
                <a:gd name="T9" fmla="+- 0 10800 52"/>
                <a:gd name="T10" fmla="*/ T9 w 21497"/>
                <a:gd name="T11" fmla="*/ 10772 h 2154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7" h="21544">
                  <a:moveTo>
                    <a:pt x="357" y="9006"/>
                  </a:moveTo>
                  <a:cubicBezTo>
                    <a:pt x="57" y="8710"/>
                    <a:pt x="-52" y="8437"/>
                    <a:pt x="22" y="8189"/>
                  </a:cubicBezTo>
                  <a:cubicBezTo>
                    <a:pt x="100" y="7941"/>
                    <a:pt x="330" y="7789"/>
                    <a:pt x="716" y="7738"/>
                  </a:cubicBezTo>
                  <a:lnTo>
                    <a:pt x="7205" y="6739"/>
                  </a:lnTo>
                  <a:lnTo>
                    <a:pt x="10113" y="551"/>
                  </a:lnTo>
                  <a:cubicBezTo>
                    <a:pt x="10284" y="183"/>
                    <a:pt x="10496" y="0"/>
                    <a:pt x="10742" y="0"/>
                  </a:cubicBezTo>
                  <a:cubicBezTo>
                    <a:pt x="10989" y="0"/>
                    <a:pt x="11203" y="180"/>
                    <a:pt x="11382" y="551"/>
                  </a:cubicBezTo>
                  <a:lnTo>
                    <a:pt x="14293" y="6739"/>
                  </a:lnTo>
                  <a:lnTo>
                    <a:pt x="20779" y="7738"/>
                  </a:lnTo>
                  <a:cubicBezTo>
                    <a:pt x="21167" y="7789"/>
                    <a:pt x="21392" y="7941"/>
                    <a:pt x="21473" y="8189"/>
                  </a:cubicBezTo>
                  <a:cubicBezTo>
                    <a:pt x="21547" y="8437"/>
                    <a:pt x="21448" y="8710"/>
                    <a:pt x="21178" y="9006"/>
                  </a:cubicBezTo>
                  <a:lnTo>
                    <a:pt x="16473" y="13804"/>
                  </a:lnTo>
                  <a:lnTo>
                    <a:pt x="17574" y="20597"/>
                  </a:lnTo>
                  <a:cubicBezTo>
                    <a:pt x="17643" y="21005"/>
                    <a:pt x="17576" y="21281"/>
                    <a:pt x="17375" y="21442"/>
                  </a:cubicBezTo>
                  <a:cubicBezTo>
                    <a:pt x="17177" y="21599"/>
                    <a:pt x="16899" y="21574"/>
                    <a:pt x="16548" y="21369"/>
                  </a:cubicBezTo>
                  <a:lnTo>
                    <a:pt x="10753" y="18172"/>
                  </a:lnTo>
                  <a:lnTo>
                    <a:pt x="4947" y="21369"/>
                  </a:lnTo>
                  <a:cubicBezTo>
                    <a:pt x="4596" y="21574"/>
                    <a:pt x="4321" y="21599"/>
                    <a:pt x="4120" y="21442"/>
                  </a:cubicBezTo>
                  <a:cubicBezTo>
                    <a:pt x="3919" y="21281"/>
                    <a:pt x="3849" y="21002"/>
                    <a:pt x="3922" y="20597"/>
                  </a:cubicBezTo>
                  <a:lnTo>
                    <a:pt x="5022" y="13804"/>
                  </a:lnTo>
                  <a:lnTo>
                    <a:pt x="357" y="9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22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" name="Group 1211"/>
          <p:cNvGrpSpPr/>
          <p:nvPr/>
        </p:nvGrpSpPr>
        <p:grpSpPr>
          <a:xfrm>
            <a:off x="2111188" y="2124635"/>
            <a:ext cx="995082" cy="1633109"/>
            <a:chOff x="769331" y="2481979"/>
            <a:chExt cx="3839663" cy="579426"/>
          </a:xfrm>
        </p:grpSpPr>
        <p:cxnSp>
          <p:nvCxnSpPr>
            <p:cNvPr id="10" name="Straight Connector 1212"/>
            <p:cNvCxnSpPr/>
            <p:nvPr/>
          </p:nvCxnSpPr>
          <p:spPr>
            <a:xfrm flipH="1" flipV="1">
              <a:off x="3555062" y="2481979"/>
              <a:ext cx="1053932" cy="57942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213"/>
            <p:cNvCxnSpPr/>
            <p:nvPr/>
          </p:nvCxnSpPr>
          <p:spPr>
            <a:xfrm flipH="1">
              <a:off x="769331" y="2481979"/>
              <a:ext cx="27857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449"/>
          <p:cNvSpPr/>
          <p:nvPr/>
        </p:nvSpPr>
        <p:spPr>
          <a:xfrm>
            <a:off x="60774" y="1903285"/>
            <a:ext cx="3045496" cy="1292672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ru-RU" b="1" dirty="0" smtClean="0">
                <a:cs typeface="Source Sans Pro ExtraLight"/>
              </a:rPr>
              <a:t>Иваново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cs typeface="Source Sans Pro ExtraLight"/>
              </a:rPr>
              <a:t>ООО «Инжиниринговый центр текстильной и легкой промышленности»</a:t>
            </a:r>
            <a:endParaRPr lang="en-US" dirty="0" smtClean="0">
              <a:solidFill>
                <a:schemeClr val="tx2"/>
              </a:solidFill>
              <a:cs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163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273925" cy="508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Программа «Кооперация». </a:t>
            </a:r>
            <a:br>
              <a:rPr lang="ru-RU" altLang="ru-RU" sz="3200" smtClean="0"/>
            </a:br>
            <a:r>
              <a:rPr lang="ru-RU" altLang="ru-RU" sz="3200" smtClean="0"/>
              <a:t>Общие положения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412875"/>
            <a:ext cx="8066088" cy="51117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Инициаторы  -  крупные российские компании,  располагающие сбытовой сетью для успешной коммерциализации результатов НИОКР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одного Инициатора в системе </a:t>
            </a:r>
            <a:r>
              <a:rPr lang="ru-RU" sz="2400" dirty="0" smtClean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одновременно          не </a:t>
            </a:r>
            <a:r>
              <a:rPr lang="ru-RU" sz="2400" dirty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могут находиться более двух поданных, </a:t>
            </a:r>
            <a:r>
              <a:rPr lang="ru-RU" sz="2400" dirty="0" smtClean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                       но </a:t>
            </a:r>
            <a:r>
              <a:rPr lang="ru-RU" sz="2400" dirty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не рассмотренных </a:t>
            </a:r>
            <a:r>
              <a:rPr lang="ru-RU" sz="2400" dirty="0" smtClean="0">
                <a:solidFill>
                  <a:srgbClr val="31688B"/>
                </a:solidFill>
                <a:latin typeface="Times New Roman" pitchFamily="18" charset="0"/>
                <a:cs typeface="Times New Roman" pitchFamily="18" charset="0"/>
              </a:rPr>
              <a:t>заявок</a:t>
            </a:r>
            <a:endParaRPr lang="ru-RU" sz="2400" dirty="0">
              <a:solidFill>
                <a:srgbClr val="31688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Финансирование предоставляется МИП по результатам конкурсного отбора.                             Размер финансирования – до 20 млн.руб.,                    срок выполнения работ – от 18 до 24 мес.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v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6337300" cy="508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Мотивация участников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844675"/>
            <a:ext cx="8210550" cy="41052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u="sng" dirty="0" smtClean="0"/>
              <a:t>Инициатор проекта</a:t>
            </a:r>
            <a:r>
              <a:rPr lang="ru-RU" sz="2400" dirty="0" smtClean="0"/>
              <a:t> </a:t>
            </a:r>
            <a:r>
              <a:rPr lang="ru-RU" sz="2400" b="0" dirty="0" smtClean="0"/>
              <a:t>–</a:t>
            </a:r>
            <a:r>
              <a:rPr lang="ru-RU" sz="2400" dirty="0" smtClean="0"/>
              <a:t> </a:t>
            </a:r>
            <a:r>
              <a:rPr lang="ru-RU" sz="2400" b="0" dirty="0" smtClean="0"/>
              <a:t>повышение дохода за счет решения производственных проблем и выпуска новой продукции при отсутствии дополнительных затрат на проведение НИОКР для создания новых технологий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u="sng" dirty="0" smtClean="0"/>
              <a:t>МИП</a:t>
            </a:r>
            <a:r>
              <a:rPr lang="ru-RU" sz="2400" dirty="0" smtClean="0"/>
              <a:t> </a:t>
            </a:r>
            <a:r>
              <a:rPr lang="ru-RU" sz="2400" b="0" dirty="0" smtClean="0"/>
              <a:t>– получение дохода от реализации: </a:t>
            </a:r>
          </a:p>
          <a:p>
            <a:pPr eaLnBrk="1" hangingPunct="1">
              <a:defRPr/>
            </a:pPr>
            <a:r>
              <a:rPr lang="ru-RU" sz="2400" b="0" dirty="0" smtClean="0"/>
              <a:t>прав на использование созданной интеллектуальной собственности, </a:t>
            </a:r>
          </a:p>
          <a:p>
            <a:pPr eaLnBrk="1" hangingPunct="1">
              <a:defRPr/>
            </a:pPr>
            <a:r>
              <a:rPr lang="ru-RU" sz="2400" b="0" dirty="0" smtClean="0"/>
              <a:t>реализации инновационной продукции,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b="0" dirty="0" smtClean="0"/>
              <a:t>ускорение коммерциализации имеющихся научно-технических заделов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dirty="0" smtClean="0"/>
              <a:t> -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4"/>
          <p:cNvSpPr>
            <a:spLocks noChangeShapeType="1"/>
          </p:cNvSpPr>
          <p:nvPr/>
        </p:nvSpPr>
        <p:spPr bwMode="auto">
          <a:xfrm flipV="1">
            <a:off x="2713038" y="1866900"/>
            <a:ext cx="4784725" cy="302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86050" y="4770438"/>
            <a:ext cx="203200" cy="190500"/>
            <a:chOff x="1355" y="3452"/>
            <a:chExt cx="183" cy="172"/>
          </a:xfrm>
        </p:grpSpPr>
        <p:pic>
          <p:nvPicPr>
            <p:cNvPr id="145463" name="Picture 6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31" name="Oval 7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473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74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75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76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5469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70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71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72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</p:grpSp>
        <p:pic>
          <p:nvPicPr>
            <p:cNvPr id="145466" name="Picture 1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368800" y="3675063"/>
            <a:ext cx="203200" cy="190500"/>
            <a:chOff x="1355" y="3452"/>
            <a:chExt cx="183" cy="172"/>
          </a:xfrm>
        </p:grpSpPr>
        <p:pic>
          <p:nvPicPr>
            <p:cNvPr id="145449" name="Picture 2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46" name="Oval 22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459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60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61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62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5455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56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57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58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</p:grpSp>
        <p:pic>
          <p:nvPicPr>
            <p:cNvPr id="145452" name="Picture 3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7332663" y="1792288"/>
            <a:ext cx="203200" cy="190500"/>
            <a:chOff x="1355" y="3452"/>
            <a:chExt cx="183" cy="172"/>
          </a:xfrm>
        </p:grpSpPr>
        <p:pic>
          <p:nvPicPr>
            <p:cNvPr id="145433" name="Picture 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76" name="Oval 52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445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46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47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48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5441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42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43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5444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</p:grpSp>
        <p:pic>
          <p:nvPicPr>
            <p:cNvPr id="145438" name="Picture 6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6438" name="AutoShape 65"/>
          <p:cNvSpPr>
            <a:spLocks noChangeArrowheads="1"/>
          </p:cNvSpPr>
          <p:nvPr/>
        </p:nvSpPr>
        <p:spPr bwMode="gray">
          <a:xfrm>
            <a:off x="827088" y="4443413"/>
            <a:ext cx="1827212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146439" name="AutoShape 66"/>
          <p:cNvSpPr>
            <a:spLocks noChangeArrowheads="1"/>
          </p:cNvSpPr>
          <p:nvPr/>
        </p:nvSpPr>
        <p:spPr bwMode="gray">
          <a:xfrm>
            <a:off x="3028950" y="3348038"/>
            <a:ext cx="1339850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145416" name="Text Box 68"/>
          <p:cNvSpPr txBox="1">
            <a:spLocks noChangeArrowheads="1"/>
          </p:cNvSpPr>
          <p:nvPr/>
        </p:nvSpPr>
        <p:spPr bwMode="gray">
          <a:xfrm>
            <a:off x="684213" y="4437063"/>
            <a:ext cx="20875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chemeClr val="bg1"/>
                </a:solidFill>
              </a:rPr>
              <a:t>Контракт с ФСИ</a:t>
            </a:r>
            <a:endParaRPr lang="en-US" altLang="ru-RU" sz="1600">
              <a:solidFill>
                <a:schemeClr val="bg1"/>
              </a:solidFill>
            </a:endParaRPr>
          </a:p>
        </p:txBody>
      </p:sp>
      <p:sp>
        <p:nvSpPr>
          <p:cNvPr id="145417" name="Text Box 69"/>
          <p:cNvSpPr txBox="1">
            <a:spLocks noChangeArrowheads="1"/>
          </p:cNvSpPr>
          <p:nvPr/>
        </p:nvSpPr>
        <p:spPr bwMode="gray">
          <a:xfrm>
            <a:off x="3282950" y="3344863"/>
            <a:ext cx="11445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chemeClr val="bg1"/>
                </a:solidFill>
              </a:rPr>
              <a:t>НИОКР</a:t>
            </a:r>
            <a:endParaRPr lang="en-US" altLang="ru-RU" sz="1600">
              <a:solidFill>
                <a:schemeClr val="bg1"/>
              </a:solidFill>
            </a:endParaRPr>
          </a:p>
        </p:txBody>
      </p:sp>
      <p:sp>
        <p:nvSpPr>
          <p:cNvPr id="145418" name="Text Box 70"/>
          <p:cNvSpPr txBox="1">
            <a:spLocks noChangeArrowheads="1"/>
          </p:cNvSpPr>
          <p:nvPr/>
        </p:nvSpPr>
        <p:spPr bwMode="gray">
          <a:xfrm>
            <a:off x="4857750" y="2341563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>
                <a:solidFill>
                  <a:schemeClr val="bg1"/>
                </a:solidFill>
              </a:rPr>
              <a:t>Step 3</a:t>
            </a:r>
          </a:p>
        </p:txBody>
      </p:sp>
      <p:pic>
        <p:nvPicPr>
          <p:cNvPr id="145419" name="Picture 71" descr="0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971550" y="5157788"/>
            <a:ext cx="14351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96" name="Text Box 72"/>
          <p:cNvSpPr txBox="1">
            <a:spLocks noChangeArrowheads="1"/>
          </p:cNvSpPr>
          <p:nvPr/>
        </p:nvSpPr>
        <p:spPr bwMode="black">
          <a:xfrm>
            <a:off x="2792413" y="4879975"/>
            <a:ext cx="309403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контракт с МИП на НИОКР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соглашение с Инициатором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10697" name="Text Box 73"/>
          <p:cNvSpPr txBox="1">
            <a:spLocks noChangeArrowheads="1"/>
          </p:cNvSpPr>
          <p:nvPr/>
        </p:nvSpPr>
        <p:spPr bwMode="gray">
          <a:xfrm>
            <a:off x="4643438" y="3716338"/>
            <a:ext cx="45005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выполнение НИОКР по контракту 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софинансирование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проекта Инициатором    (в размере не менее средств ФСИ)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10698" name="Text Box 74"/>
          <p:cNvSpPr txBox="1">
            <a:spLocks noChangeArrowheads="1"/>
          </p:cNvSpPr>
          <p:nvPr/>
        </p:nvSpPr>
        <p:spPr bwMode="black">
          <a:xfrm>
            <a:off x="3419475" y="1916113"/>
            <a:ext cx="396081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Работы Инициатора по внедрению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Выпуск новой продукции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*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5423" name="Rectangle 77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958137" cy="1011238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Понятие «проект»</a:t>
            </a:r>
            <a:endParaRPr lang="en-US" altLang="ru-RU" smtClean="0"/>
          </a:p>
        </p:txBody>
      </p:sp>
      <p:grpSp>
        <p:nvGrpSpPr>
          <p:cNvPr id="14" name="Group 245"/>
          <p:cNvGrpSpPr>
            <a:grpSpLocks/>
          </p:cNvGrpSpPr>
          <p:nvPr/>
        </p:nvGrpSpPr>
        <p:grpSpPr bwMode="auto">
          <a:xfrm>
            <a:off x="7668344" y="1268760"/>
            <a:ext cx="1123057" cy="1152128"/>
            <a:chOff x="866" y="2169"/>
            <a:chExt cx="406" cy="405"/>
          </a:xfrm>
          <a:solidFill>
            <a:schemeClr val="accent2">
              <a:lumMod val="75000"/>
            </a:schemeClr>
          </a:solidFill>
        </p:grpSpPr>
        <p:sp>
          <p:nvSpPr>
            <p:cNvPr id="75" name="Freeform 246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6" name="Freeform 247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7" name="Freeform 248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8" name="Freeform 249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9" name="Freeform 250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grpFill/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46449" name="AutoShape 66"/>
          <p:cNvSpPr>
            <a:spLocks noChangeArrowheads="1"/>
          </p:cNvSpPr>
          <p:nvPr/>
        </p:nvSpPr>
        <p:spPr bwMode="gray">
          <a:xfrm>
            <a:off x="4067175" y="1557338"/>
            <a:ext cx="3140075" cy="32702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145426" name="Text Box 69"/>
          <p:cNvSpPr txBox="1">
            <a:spLocks noChangeArrowheads="1"/>
          </p:cNvSpPr>
          <p:nvPr/>
        </p:nvSpPr>
        <p:spPr bwMode="gray">
          <a:xfrm>
            <a:off x="4140200" y="1557338"/>
            <a:ext cx="30241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chemeClr val="bg1"/>
                </a:solidFill>
              </a:rPr>
              <a:t> Коммерциализация НИОКР</a:t>
            </a:r>
            <a:endParaRPr lang="en-US" altLang="ru-RU" sz="1600">
              <a:solidFill>
                <a:schemeClr val="bg1"/>
              </a:solidFill>
            </a:endParaRPr>
          </a:p>
        </p:txBody>
      </p:sp>
      <p:sp>
        <p:nvSpPr>
          <p:cNvPr id="145427" name="TextBox 81"/>
          <p:cNvSpPr txBox="1">
            <a:spLocks noChangeArrowheads="1"/>
          </p:cNvSpPr>
          <p:nvPr/>
        </p:nvSpPr>
        <p:spPr bwMode="auto">
          <a:xfrm rot="-2010335">
            <a:off x="2889250" y="3986213"/>
            <a:ext cx="1258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до 2 лет</a:t>
            </a:r>
          </a:p>
        </p:txBody>
      </p:sp>
      <p:sp>
        <p:nvSpPr>
          <p:cNvPr id="145428" name="TextBox 82"/>
          <p:cNvSpPr txBox="1">
            <a:spLocks noChangeArrowheads="1"/>
          </p:cNvSpPr>
          <p:nvPr/>
        </p:nvSpPr>
        <p:spPr bwMode="auto">
          <a:xfrm rot="-2010335">
            <a:off x="5676900" y="27924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5 лет</a:t>
            </a: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468313" y="1268413"/>
            <a:ext cx="2951162" cy="172878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145430" name="TextBox 83"/>
          <p:cNvSpPr txBox="1">
            <a:spLocks noChangeArrowheads="1"/>
          </p:cNvSpPr>
          <p:nvPr/>
        </p:nvSpPr>
        <p:spPr bwMode="auto">
          <a:xfrm>
            <a:off x="468313" y="1341438"/>
            <a:ext cx="29511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Проект</a:t>
            </a:r>
            <a:r>
              <a:rPr lang="ru-RU" altLang="ru-RU">
                <a:solidFill>
                  <a:schemeClr val="bg1"/>
                </a:solidFill>
              </a:rPr>
              <a:t> включает выполнение НИОКР,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их внедрение и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период выпуска освоенной продукции</a:t>
            </a: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6084888" y="4797425"/>
            <a:ext cx="2808287" cy="15843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/>
          </a:p>
        </p:txBody>
      </p:sp>
      <p:sp>
        <p:nvSpPr>
          <p:cNvPr id="145432" name="TextBox 89"/>
          <p:cNvSpPr txBox="1">
            <a:spLocks noChangeArrowheads="1"/>
          </p:cNvSpPr>
          <p:nvPr/>
        </p:nvSpPr>
        <p:spPr bwMode="auto">
          <a:xfrm>
            <a:off x="6011863" y="4941888"/>
            <a:ext cx="29527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*</a:t>
            </a:r>
            <a:r>
              <a:rPr lang="ru-RU" altLang="ru-RU">
                <a:solidFill>
                  <a:schemeClr val="bg1"/>
                </a:solidFill>
              </a:rPr>
              <a:t> В течение 5 лет Инициатор отчитывается об экономических результатах внедрения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185863" y="115888"/>
            <a:ext cx="7958137" cy="101123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Процедура отбора </a:t>
            </a:r>
            <a:endParaRPr lang="en-US" altLang="ru-RU" sz="3600" smtClean="0"/>
          </a:p>
        </p:txBody>
      </p:sp>
      <p:sp>
        <p:nvSpPr>
          <p:cNvPr id="146435" name="Text Box 4"/>
          <p:cNvSpPr txBox="1">
            <a:spLocks noChangeArrowheads="1"/>
          </p:cNvSpPr>
          <p:nvPr/>
        </p:nvSpPr>
        <p:spPr bwMode="black">
          <a:xfrm>
            <a:off x="5192713" y="3962400"/>
            <a:ext cx="3124200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В случае противоречия двух экспертов проводится </a:t>
            </a:r>
            <a:r>
              <a:rPr lang="ru-RU" altLang="ru-RU" sz="2000" b="1">
                <a:solidFill>
                  <a:srgbClr val="800000"/>
                </a:solidFill>
              </a:rPr>
              <a:t>дополнительная экспертиза </a:t>
            </a:r>
            <a:endParaRPr lang="en-US" altLang="ru-RU" sz="2000" b="1"/>
          </a:p>
        </p:txBody>
      </p:sp>
      <p:sp>
        <p:nvSpPr>
          <p:cNvPr id="146436" name="Text Box 18"/>
          <p:cNvSpPr txBox="1">
            <a:spLocks noChangeArrowheads="1"/>
          </p:cNvSpPr>
          <p:nvPr/>
        </p:nvSpPr>
        <p:spPr bwMode="gray">
          <a:xfrm>
            <a:off x="323850" y="4589463"/>
            <a:ext cx="43195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  Решение Экспертного Совета </a:t>
            </a:r>
            <a:endParaRPr lang="en-US" altLang="ru-RU" sz="2000" b="1">
              <a:solidFill>
                <a:srgbClr val="FFFFFF"/>
              </a:solidFill>
            </a:endParaRPr>
          </a:p>
        </p:txBody>
      </p:sp>
      <p:sp>
        <p:nvSpPr>
          <p:cNvPr id="146437" name="Freeform 20"/>
          <p:cNvSpPr>
            <a:spLocks/>
          </p:cNvSpPr>
          <p:nvPr/>
        </p:nvSpPr>
        <p:spPr bwMode="gray">
          <a:xfrm flipH="1">
            <a:off x="6170613" y="3201988"/>
            <a:ext cx="1042987" cy="534987"/>
          </a:xfrm>
          <a:custGeom>
            <a:avLst/>
            <a:gdLst>
              <a:gd name="T0" fmla="*/ 0 w 335"/>
              <a:gd name="T1" fmla="*/ 2147483647 h 173"/>
              <a:gd name="T2" fmla="*/ 2147483647 w 335"/>
              <a:gd name="T3" fmla="*/ 2147483647 h 173"/>
              <a:gd name="T4" fmla="*/ 2147483647 w 335"/>
              <a:gd name="T5" fmla="*/ 2147483647 h 173"/>
              <a:gd name="T6" fmla="*/ 2147483647 w 335"/>
              <a:gd name="T7" fmla="*/ 2147483647 h 173"/>
              <a:gd name="T8" fmla="*/ 2147483647 w 335"/>
              <a:gd name="T9" fmla="*/ 2147483647 h 173"/>
              <a:gd name="T10" fmla="*/ 0 w 335"/>
              <a:gd name="T11" fmla="*/ 2147483647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5"/>
              <a:gd name="T19" fmla="*/ 0 h 173"/>
              <a:gd name="T20" fmla="*/ 335 w 335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38" name="Freeform 21"/>
          <p:cNvSpPr>
            <a:spLocks/>
          </p:cNvSpPr>
          <p:nvPr/>
        </p:nvSpPr>
        <p:spPr bwMode="gray">
          <a:xfrm>
            <a:off x="5561013" y="3068638"/>
            <a:ext cx="1092200" cy="519112"/>
          </a:xfrm>
          <a:custGeom>
            <a:avLst/>
            <a:gdLst>
              <a:gd name="T0" fmla="*/ 2147483647 w 882"/>
              <a:gd name="T1" fmla="*/ 2147483647 h 425"/>
              <a:gd name="T2" fmla="*/ 2147483647 w 882"/>
              <a:gd name="T3" fmla="*/ 2147483647 h 425"/>
              <a:gd name="T4" fmla="*/ 2147483647 w 882"/>
              <a:gd name="T5" fmla="*/ 2147483647 h 425"/>
              <a:gd name="T6" fmla="*/ 2147483647 w 882"/>
              <a:gd name="T7" fmla="*/ 2147483647 h 425"/>
              <a:gd name="T8" fmla="*/ 2147483647 w 882"/>
              <a:gd name="T9" fmla="*/ 2147483647 h 425"/>
              <a:gd name="T10" fmla="*/ 2147483647 w 882"/>
              <a:gd name="T11" fmla="*/ 214748364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2"/>
              <a:gd name="T19" fmla="*/ 0 h 425"/>
              <a:gd name="T20" fmla="*/ 882 w 882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2" h="425">
                <a:moveTo>
                  <a:pt x="882" y="374"/>
                </a:moveTo>
                <a:lnTo>
                  <a:pt x="719" y="425"/>
                </a:lnTo>
                <a:lnTo>
                  <a:pt x="88" y="93"/>
                </a:lnTo>
                <a:cubicBezTo>
                  <a:pt x="0" y="23"/>
                  <a:pt x="145" y="5"/>
                  <a:pt x="188" y="3"/>
                </a:cubicBezTo>
                <a:cubicBezTo>
                  <a:pt x="218" y="0"/>
                  <a:pt x="221" y="8"/>
                  <a:pt x="343" y="73"/>
                </a:cubicBezTo>
                <a:lnTo>
                  <a:pt x="882" y="374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39" name="Freeform 22"/>
          <p:cNvSpPr>
            <a:spLocks/>
          </p:cNvSpPr>
          <p:nvPr/>
        </p:nvSpPr>
        <p:spPr bwMode="gray">
          <a:xfrm>
            <a:off x="5181600" y="3321050"/>
            <a:ext cx="927100" cy="438150"/>
          </a:xfrm>
          <a:custGeom>
            <a:avLst/>
            <a:gdLst>
              <a:gd name="T0" fmla="*/ 2147483647 w 748"/>
              <a:gd name="T1" fmla="*/ 2147483647 h 354"/>
              <a:gd name="T2" fmla="*/ 2147483647 w 748"/>
              <a:gd name="T3" fmla="*/ 2147483647 h 354"/>
              <a:gd name="T4" fmla="*/ 2147483647 w 748"/>
              <a:gd name="T5" fmla="*/ 2147483647 h 354"/>
              <a:gd name="T6" fmla="*/ 2147483647 w 748"/>
              <a:gd name="T7" fmla="*/ 2147483647 h 354"/>
              <a:gd name="T8" fmla="*/ 2147483647 w 748"/>
              <a:gd name="T9" fmla="*/ 2147483647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354"/>
              <a:gd name="T17" fmla="*/ 748 w 748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354">
                <a:moveTo>
                  <a:pt x="748" y="320"/>
                </a:moveTo>
                <a:lnTo>
                  <a:pt x="604" y="354"/>
                </a:lnTo>
                <a:lnTo>
                  <a:pt x="63" y="84"/>
                </a:lnTo>
                <a:cubicBezTo>
                  <a:pt x="0" y="31"/>
                  <a:pt x="107" y="0"/>
                  <a:pt x="221" y="39"/>
                </a:cubicBezTo>
                <a:lnTo>
                  <a:pt x="748" y="320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64213" y="1905000"/>
            <a:ext cx="1627187" cy="1846263"/>
            <a:chOff x="313" y="2400"/>
            <a:chExt cx="1349" cy="1534"/>
          </a:xfrm>
        </p:grpSpPr>
        <p:sp>
          <p:nvSpPr>
            <p:cNvPr id="146458" name="Freeform 24"/>
            <p:cNvSpPr>
              <a:spLocks/>
            </p:cNvSpPr>
            <p:nvPr/>
          </p:nvSpPr>
          <p:spPr bwMode="gray">
            <a:xfrm flipH="1">
              <a:off x="1229" y="2814"/>
              <a:ext cx="433" cy="1097"/>
            </a:xfrm>
            <a:custGeom>
              <a:avLst/>
              <a:gdLst>
                <a:gd name="T0" fmla="*/ 1438 w 224"/>
                <a:gd name="T1" fmla="*/ 1398 h 569"/>
                <a:gd name="T2" fmla="*/ 1032 w 224"/>
                <a:gd name="T3" fmla="*/ 688 h 569"/>
                <a:gd name="T4" fmla="*/ 1689 w 224"/>
                <a:gd name="T5" fmla="*/ 15 h 569"/>
                <a:gd name="T6" fmla="*/ 2391 w 224"/>
                <a:gd name="T7" fmla="*/ 717 h 569"/>
                <a:gd name="T8" fmla="*/ 1887 w 224"/>
                <a:gd name="T9" fmla="*/ 1398 h 569"/>
                <a:gd name="T10" fmla="*/ 1871 w 224"/>
                <a:gd name="T11" fmla="*/ 1714 h 569"/>
                <a:gd name="T12" fmla="*/ 2919 w 224"/>
                <a:gd name="T13" fmla="*/ 2007 h 569"/>
                <a:gd name="T14" fmla="*/ 3083 w 224"/>
                <a:gd name="T15" fmla="*/ 2817 h 569"/>
                <a:gd name="T16" fmla="*/ 3041 w 224"/>
                <a:gd name="T17" fmla="*/ 4434 h 569"/>
                <a:gd name="T18" fmla="*/ 2919 w 224"/>
                <a:gd name="T19" fmla="*/ 5044 h 569"/>
                <a:gd name="T20" fmla="*/ 2739 w 224"/>
                <a:gd name="T21" fmla="*/ 4255 h 569"/>
                <a:gd name="T22" fmla="*/ 2608 w 224"/>
                <a:gd name="T23" fmla="*/ 2788 h 569"/>
                <a:gd name="T24" fmla="*/ 2376 w 224"/>
                <a:gd name="T25" fmla="*/ 4434 h 569"/>
                <a:gd name="T26" fmla="*/ 2006 w 224"/>
                <a:gd name="T27" fmla="*/ 7862 h 569"/>
                <a:gd name="T28" fmla="*/ 1090 w 224"/>
                <a:gd name="T29" fmla="*/ 7806 h 569"/>
                <a:gd name="T30" fmla="*/ 702 w 224"/>
                <a:gd name="T31" fmla="*/ 4494 h 569"/>
                <a:gd name="T32" fmla="*/ 464 w 224"/>
                <a:gd name="T33" fmla="*/ 2873 h 569"/>
                <a:gd name="T34" fmla="*/ 348 w 224"/>
                <a:gd name="T35" fmla="*/ 4286 h 569"/>
                <a:gd name="T36" fmla="*/ 164 w 224"/>
                <a:gd name="T37" fmla="*/ 5044 h 569"/>
                <a:gd name="T38" fmla="*/ 15 w 224"/>
                <a:gd name="T39" fmla="*/ 4214 h 569"/>
                <a:gd name="T40" fmla="*/ 101 w 224"/>
                <a:gd name="T41" fmla="*/ 2543 h 569"/>
                <a:gd name="T42" fmla="*/ 317 w 224"/>
                <a:gd name="T43" fmla="*/ 1936 h 569"/>
                <a:gd name="T44" fmla="*/ 1423 w 224"/>
                <a:gd name="T45" fmla="*/ 1714 h 569"/>
                <a:gd name="T46" fmla="*/ 1438 w 224"/>
                <a:gd name="T47" fmla="*/ 1398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20099991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6459" name="Freeform 25"/>
            <p:cNvSpPr>
              <a:spLocks/>
            </p:cNvSpPr>
            <p:nvPr/>
          </p:nvSpPr>
          <p:spPr bwMode="gray">
            <a:xfrm flipH="1">
              <a:off x="700" y="2400"/>
              <a:ext cx="545" cy="1380"/>
            </a:xfrm>
            <a:custGeom>
              <a:avLst/>
              <a:gdLst>
                <a:gd name="T0" fmla="*/ 3618 w 224"/>
                <a:gd name="T1" fmla="*/ 3495 h 569"/>
                <a:gd name="T2" fmla="*/ 2594 w 224"/>
                <a:gd name="T3" fmla="*/ 1724 h 569"/>
                <a:gd name="T4" fmla="*/ 4233 w 224"/>
                <a:gd name="T5" fmla="*/ 29 h 569"/>
                <a:gd name="T6" fmla="*/ 5990 w 224"/>
                <a:gd name="T7" fmla="*/ 1800 h 569"/>
                <a:gd name="T8" fmla="*/ 4725 w 224"/>
                <a:gd name="T9" fmla="*/ 3495 h 569"/>
                <a:gd name="T10" fmla="*/ 4693 w 224"/>
                <a:gd name="T11" fmla="*/ 4293 h 569"/>
                <a:gd name="T12" fmla="*/ 7328 w 224"/>
                <a:gd name="T13" fmla="*/ 5023 h 569"/>
                <a:gd name="T14" fmla="*/ 7749 w 224"/>
                <a:gd name="T15" fmla="*/ 7065 h 569"/>
                <a:gd name="T16" fmla="*/ 7637 w 224"/>
                <a:gd name="T17" fmla="*/ 11110 h 569"/>
                <a:gd name="T18" fmla="*/ 7328 w 224"/>
                <a:gd name="T19" fmla="*/ 12624 h 569"/>
                <a:gd name="T20" fmla="*/ 6873 w 224"/>
                <a:gd name="T21" fmla="*/ 10659 h 569"/>
                <a:gd name="T22" fmla="*/ 6552 w 224"/>
                <a:gd name="T23" fmla="*/ 6987 h 569"/>
                <a:gd name="T24" fmla="*/ 5961 w 224"/>
                <a:gd name="T25" fmla="*/ 11110 h 569"/>
                <a:gd name="T26" fmla="*/ 5044 w 224"/>
                <a:gd name="T27" fmla="*/ 19689 h 569"/>
                <a:gd name="T28" fmla="*/ 2735 w 224"/>
                <a:gd name="T29" fmla="*/ 19546 h 569"/>
                <a:gd name="T30" fmla="*/ 1759 w 224"/>
                <a:gd name="T31" fmla="*/ 11241 h 569"/>
                <a:gd name="T32" fmla="*/ 1153 w 224"/>
                <a:gd name="T33" fmla="*/ 7189 h 569"/>
                <a:gd name="T34" fmla="*/ 876 w 224"/>
                <a:gd name="T35" fmla="*/ 10730 h 569"/>
                <a:gd name="T36" fmla="*/ 421 w 224"/>
                <a:gd name="T37" fmla="*/ 12624 h 569"/>
                <a:gd name="T38" fmla="*/ 29 w 224"/>
                <a:gd name="T39" fmla="*/ 10557 h 569"/>
                <a:gd name="T40" fmla="*/ 243 w 224"/>
                <a:gd name="T41" fmla="*/ 6364 h 569"/>
                <a:gd name="T42" fmla="*/ 805 w 224"/>
                <a:gd name="T43" fmla="*/ 4853 h 569"/>
                <a:gd name="T44" fmla="*/ 3569 w 224"/>
                <a:gd name="T45" fmla="*/ 4293 h 569"/>
                <a:gd name="T46" fmla="*/ 3618 w 224"/>
                <a:gd name="T47" fmla="*/ 349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A4A4A4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19799991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6460" name="Freeform 26"/>
            <p:cNvSpPr>
              <a:spLocks/>
            </p:cNvSpPr>
            <p:nvPr/>
          </p:nvSpPr>
          <p:spPr bwMode="gray">
            <a:xfrm flipH="1">
              <a:off x="313" y="2837"/>
              <a:ext cx="433" cy="1097"/>
            </a:xfrm>
            <a:custGeom>
              <a:avLst/>
              <a:gdLst>
                <a:gd name="T0" fmla="*/ 1438 w 224"/>
                <a:gd name="T1" fmla="*/ 1398 h 569"/>
                <a:gd name="T2" fmla="*/ 1032 w 224"/>
                <a:gd name="T3" fmla="*/ 688 h 569"/>
                <a:gd name="T4" fmla="*/ 1689 w 224"/>
                <a:gd name="T5" fmla="*/ 15 h 569"/>
                <a:gd name="T6" fmla="*/ 2391 w 224"/>
                <a:gd name="T7" fmla="*/ 717 h 569"/>
                <a:gd name="T8" fmla="*/ 1887 w 224"/>
                <a:gd name="T9" fmla="*/ 1398 h 569"/>
                <a:gd name="T10" fmla="*/ 1871 w 224"/>
                <a:gd name="T11" fmla="*/ 1714 h 569"/>
                <a:gd name="T12" fmla="*/ 2919 w 224"/>
                <a:gd name="T13" fmla="*/ 2007 h 569"/>
                <a:gd name="T14" fmla="*/ 3083 w 224"/>
                <a:gd name="T15" fmla="*/ 2817 h 569"/>
                <a:gd name="T16" fmla="*/ 3041 w 224"/>
                <a:gd name="T17" fmla="*/ 4434 h 569"/>
                <a:gd name="T18" fmla="*/ 2919 w 224"/>
                <a:gd name="T19" fmla="*/ 5044 h 569"/>
                <a:gd name="T20" fmla="*/ 2739 w 224"/>
                <a:gd name="T21" fmla="*/ 4255 h 569"/>
                <a:gd name="T22" fmla="*/ 2608 w 224"/>
                <a:gd name="T23" fmla="*/ 2788 h 569"/>
                <a:gd name="T24" fmla="*/ 2376 w 224"/>
                <a:gd name="T25" fmla="*/ 4434 h 569"/>
                <a:gd name="T26" fmla="*/ 2006 w 224"/>
                <a:gd name="T27" fmla="*/ 7862 h 569"/>
                <a:gd name="T28" fmla="*/ 1090 w 224"/>
                <a:gd name="T29" fmla="*/ 7806 h 569"/>
                <a:gd name="T30" fmla="*/ 702 w 224"/>
                <a:gd name="T31" fmla="*/ 4494 h 569"/>
                <a:gd name="T32" fmla="*/ 464 w 224"/>
                <a:gd name="T33" fmla="*/ 2873 h 569"/>
                <a:gd name="T34" fmla="*/ 348 w 224"/>
                <a:gd name="T35" fmla="*/ 4286 h 569"/>
                <a:gd name="T36" fmla="*/ 164 w 224"/>
                <a:gd name="T37" fmla="*/ 5044 h 569"/>
                <a:gd name="T38" fmla="*/ 15 w 224"/>
                <a:gd name="T39" fmla="*/ 4214 h 569"/>
                <a:gd name="T40" fmla="*/ 101 w 224"/>
                <a:gd name="T41" fmla="*/ 2543 h 569"/>
                <a:gd name="T42" fmla="*/ 317 w 224"/>
                <a:gd name="T43" fmla="*/ 1936 h 569"/>
                <a:gd name="T44" fmla="*/ 1423 w 224"/>
                <a:gd name="T45" fmla="*/ 1714 h 569"/>
                <a:gd name="T46" fmla="*/ 1438 w 224"/>
                <a:gd name="T47" fmla="*/ 1398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20099991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832100" y="289242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7466" name="AutoShape 5"/>
          <p:cNvSpPr>
            <a:spLocks noChangeArrowheads="1"/>
          </p:cNvSpPr>
          <p:nvPr/>
        </p:nvSpPr>
        <p:spPr bwMode="ltGray">
          <a:xfrm>
            <a:off x="2778125" y="42418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25525" y="3327400"/>
            <a:ext cx="4051300" cy="914400"/>
            <a:chOff x="2736" y="1803"/>
            <a:chExt cx="2552" cy="576"/>
          </a:xfrm>
        </p:grpSpPr>
        <p:sp>
          <p:nvSpPr>
            <p:cNvPr id="147479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46456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46444" name="Text Box 11"/>
          <p:cNvSpPr txBox="1">
            <a:spLocks noChangeArrowheads="1"/>
          </p:cNvSpPr>
          <p:nvPr/>
        </p:nvSpPr>
        <p:spPr bwMode="gray">
          <a:xfrm>
            <a:off x="1393825" y="3846513"/>
            <a:ext cx="32893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400" b="1">
                <a:solidFill>
                  <a:srgbClr val="000000"/>
                </a:solidFill>
              </a:rPr>
              <a:t>Оценка по критериям Программы</a:t>
            </a:r>
            <a:endParaRPr lang="en-US" altLang="ru-RU" sz="1400" b="1">
              <a:solidFill>
                <a:srgbClr val="00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12825" y="4611688"/>
            <a:ext cx="4051300" cy="914400"/>
            <a:chOff x="2728" y="2640"/>
            <a:chExt cx="2552" cy="576"/>
          </a:xfrm>
        </p:grpSpPr>
        <p:sp>
          <p:nvSpPr>
            <p:cNvPr id="147476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46453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46446" name="Text Box 16"/>
          <p:cNvSpPr txBox="1">
            <a:spLocks noChangeArrowheads="1"/>
          </p:cNvSpPr>
          <p:nvPr/>
        </p:nvSpPr>
        <p:spPr bwMode="gray">
          <a:xfrm>
            <a:off x="1017588" y="5013325"/>
            <a:ext cx="40338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400" b="1">
                <a:solidFill>
                  <a:srgbClr val="000000"/>
                </a:solidFill>
              </a:rPr>
              <a:t>Окончательное решение об отборе</a:t>
            </a:r>
            <a:endParaRPr lang="en-US" altLang="ru-RU" sz="1400" b="1">
              <a:solidFill>
                <a:srgbClr val="000000"/>
              </a:solidFill>
            </a:endParaRPr>
          </a:p>
        </p:txBody>
      </p:sp>
      <p:sp>
        <p:nvSpPr>
          <p:cNvPr id="146447" name="Text Box 17"/>
          <p:cNvSpPr txBox="1">
            <a:spLocks noChangeArrowheads="1"/>
          </p:cNvSpPr>
          <p:nvPr/>
        </p:nvSpPr>
        <p:spPr bwMode="gray">
          <a:xfrm>
            <a:off x="1017588" y="3321050"/>
            <a:ext cx="4033837" cy="43021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FFFFFF"/>
                </a:solidFill>
              </a:rPr>
              <a:t>Независимая экспертиза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012056" y="1981200"/>
            <a:ext cx="4136008" cy="1015752"/>
            <a:chOff x="2728" y="983"/>
            <a:chExt cx="2552" cy="57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gray">
            <a:xfrm>
              <a:off x="2732" y="989"/>
              <a:ext cx="2539" cy="262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46449" name="Text Box 31"/>
          <p:cNvSpPr txBox="1">
            <a:spLocks noChangeArrowheads="1"/>
          </p:cNvSpPr>
          <p:nvPr/>
        </p:nvSpPr>
        <p:spPr bwMode="gray">
          <a:xfrm>
            <a:off x="1090613" y="2503488"/>
            <a:ext cx="38877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400" b="1">
                <a:solidFill>
                  <a:srgbClr val="000000"/>
                </a:solidFill>
              </a:rPr>
              <a:t>Соответствие обязательных требований</a:t>
            </a:r>
            <a:endParaRPr lang="en-US" altLang="ru-RU" sz="1400" b="1">
              <a:solidFill>
                <a:srgbClr val="000000"/>
              </a:solidFill>
            </a:endParaRPr>
          </a:p>
        </p:txBody>
      </p:sp>
      <p:sp>
        <p:nvSpPr>
          <p:cNvPr id="146450" name="Text Box 32"/>
          <p:cNvSpPr txBox="1">
            <a:spLocks noChangeArrowheads="1"/>
          </p:cNvSpPr>
          <p:nvPr/>
        </p:nvSpPr>
        <p:spPr bwMode="gray">
          <a:xfrm>
            <a:off x="1162050" y="1954213"/>
            <a:ext cx="3671888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FFFFFF"/>
                </a:solidFill>
              </a:rPr>
              <a:t>Формальная экспертиза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146451" name="Text Box 32"/>
          <p:cNvSpPr txBox="1">
            <a:spLocks noChangeArrowheads="1"/>
          </p:cNvSpPr>
          <p:nvPr/>
        </p:nvSpPr>
        <p:spPr bwMode="gray">
          <a:xfrm>
            <a:off x="1042988" y="4581525"/>
            <a:ext cx="403383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FFFFFF"/>
                </a:solidFill>
              </a:rPr>
              <a:t>Экспертный совет Фонда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353" y="0"/>
            <a:ext cx="7958137" cy="1011237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Требования к Инициатору</a:t>
            </a:r>
          </a:p>
        </p:txBody>
      </p:sp>
      <p:sp>
        <p:nvSpPr>
          <p:cNvPr id="152579" name="Прямоугольник 1"/>
          <p:cNvSpPr>
            <a:spLocks noChangeArrowheads="1"/>
          </p:cNvSpPr>
          <p:nvPr/>
        </p:nvSpPr>
        <p:spPr bwMode="auto">
          <a:xfrm>
            <a:off x="6372225" y="2420938"/>
            <a:ext cx="1944688" cy="360362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b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448" y="1523908"/>
            <a:ext cx="8139112" cy="53609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ru-RU" dirty="0" smtClean="0"/>
              <a:t>    Предприятие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>
                <a:solidFill>
                  <a:srgbClr val="006600"/>
                </a:solidFill>
              </a:rPr>
              <a:t>выручка от реализации товаров (работ, услуг) без учета НДС за последний отчетный календарный год </a:t>
            </a:r>
            <a:r>
              <a:rPr lang="en-US" sz="2000" b="0" dirty="0" smtClean="0">
                <a:solidFill>
                  <a:srgbClr val="006600"/>
                </a:solidFill>
              </a:rPr>
              <a:t>≥ </a:t>
            </a:r>
            <a:r>
              <a:rPr lang="ru-RU" sz="2000" dirty="0" smtClean="0">
                <a:solidFill>
                  <a:srgbClr val="006600"/>
                </a:solidFill>
              </a:rPr>
              <a:t>400 </a:t>
            </a:r>
            <a:r>
              <a:rPr lang="ru-RU" sz="2000" dirty="0" err="1" smtClean="0">
                <a:solidFill>
                  <a:srgbClr val="006600"/>
                </a:solidFill>
              </a:rPr>
              <a:t>млн.руб</a:t>
            </a:r>
            <a:r>
              <a:rPr lang="ru-RU" sz="2000" dirty="0" smtClean="0">
                <a:solidFill>
                  <a:srgbClr val="006600"/>
                </a:solidFill>
              </a:rPr>
              <a:t>. 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>
                <a:solidFill>
                  <a:srgbClr val="006600"/>
                </a:solidFill>
              </a:rPr>
              <a:t>Инициатор не является МП ( согласно 209 – ФЗ)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возможности внебюджетного софинансирования                        в установленном размере</a:t>
            </a:r>
            <a:endParaRPr lang="en-US" sz="2800" dirty="0"/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наличие производственных мощностей                                     для реализации результатов НИОКР  </a:t>
            </a:r>
          </a:p>
          <a:p>
            <a:pPr marL="533400" indent="-533400" eaLnBrk="1" hangingPunct="1">
              <a:spcAft>
                <a:spcPct val="20000"/>
              </a:spcAft>
              <a:defRPr/>
            </a:pPr>
            <a:r>
              <a:rPr lang="ru-RU" sz="2000" b="0" dirty="0" smtClean="0"/>
              <a:t>наличие сбытовой сети для реализации                     результатов НИОКР </a:t>
            </a:r>
            <a:r>
              <a:rPr lang="ru-RU" sz="1800" b="0" i="1" dirty="0" smtClean="0"/>
              <a:t> </a:t>
            </a:r>
            <a:endParaRPr lang="ru-RU" sz="2000" b="0" i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smtClean="0"/>
              <a:t>  плановый размер суммы платежей в федеральный бюджет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0" dirty="0" smtClean="0"/>
              <a:t>       за 5 лет выпуска новой продукции - не менее суммы гранта      </a:t>
            </a:r>
            <a:endParaRPr lang="ru-RU" sz="2000" b="0" dirty="0"/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Информация к оценке</a:t>
            </a:r>
            <a:endParaRPr lang="en-US" altLang="ru-RU" smtClean="0"/>
          </a:p>
        </p:txBody>
      </p:sp>
      <p:sp>
        <p:nvSpPr>
          <p:cNvPr id="166915" name="AutoShape 74"/>
          <p:cNvSpPr>
            <a:spLocks noChangeArrowheads="1"/>
          </p:cNvSpPr>
          <p:nvPr/>
        </p:nvSpPr>
        <p:spPr bwMode="gray">
          <a:xfrm>
            <a:off x="900113" y="1125538"/>
            <a:ext cx="3887787" cy="5616575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altLang="ru-RU">
              <a:solidFill>
                <a:srgbClr val="30311D"/>
              </a:solidFill>
            </a:endParaRPr>
          </a:p>
        </p:txBody>
      </p:sp>
      <p:sp>
        <p:nvSpPr>
          <p:cNvPr id="159748" name="Text Box 78"/>
          <p:cNvSpPr txBox="1">
            <a:spLocks noChangeArrowheads="1"/>
          </p:cNvSpPr>
          <p:nvPr/>
        </p:nvSpPr>
        <p:spPr bwMode="gray">
          <a:xfrm>
            <a:off x="971550" y="1196975"/>
            <a:ext cx="3744913" cy="42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00"/>
                </a:solidFill>
              </a:rPr>
              <a:t> </a:t>
            </a:r>
            <a:r>
              <a:rPr lang="ru-RU" altLang="ru-RU" sz="1600">
                <a:solidFill>
                  <a:srgbClr val="1F4E6C"/>
                </a:solidFill>
              </a:rPr>
              <a:t>научная новизна разработки, преимущества по сравнению с имеющимися научными решениями</a:t>
            </a:r>
          </a:p>
          <a:p>
            <a:pPr eaLnBrk="1" hangingPunct="1">
              <a:buClr>
                <a:srgbClr val="4A9ACC"/>
              </a:buClr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наличие и использование интеллектуальной собственности</a:t>
            </a: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обоснование необходимости проведения НИОКР</a:t>
            </a: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обоснованность технических характеристик новой продукции и их сравнение с мировыми аналогами</a:t>
            </a:r>
          </a:p>
          <a:p>
            <a:pPr eaLnBrk="1" hangingPunct="1">
              <a:buClr>
                <a:srgbClr val="4A9ACC"/>
              </a:buClr>
            </a:pPr>
            <a:endParaRPr lang="ru-RU" altLang="ru-RU" sz="1600">
              <a:solidFill>
                <a:srgbClr val="1F4E6C"/>
              </a:solidFill>
            </a:endParaRPr>
          </a:p>
          <a:p>
            <a:pPr eaLnBrk="1" hangingPunct="1"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1F4E6C"/>
                </a:solidFill>
              </a:rPr>
              <a:t> наличие и уровень научно –технического задела по проекту</a:t>
            </a:r>
          </a:p>
          <a:p>
            <a:endParaRPr lang="en-US" altLang="ru-RU" sz="1600">
              <a:solidFill>
                <a:srgbClr val="1F4E6C"/>
              </a:solidFill>
            </a:endParaRPr>
          </a:p>
        </p:txBody>
      </p:sp>
      <p:sp>
        <p:nvSpPr>
          <p:cNvPr id="166917" name="AutoShape 80"/>
          <p:cNvSpPr>
            <a:spLocks noChangeArrowheads="1"/>
          </p:cNvSpPr>
          <p:nvPr/>
        </p:nvSpPr>
        <p:spPr bwMode="gray">
          <a:xfrm>
            <a:off x="5003800" y="1052513"/>
            <a:ext cx="4032250" cy="56896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FFFFFF"/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altLang="ru-RU">
              <a:solidFill>
                <a:srgbClr val="30311D"/>
              </a:solidFill>
            </a:endParaRPr>
          </a:p>
        </p:txBody>
      </p:sp>
      <p:sp>
        <p:nvSpPr>
          <p:cNvPr id="159750" name="Text Box 81"/>
          <p:cNvSpPr txBox="1">
            <a:spLocks noChangeArrowheads="1"/>
          </p:cNvSpPr>
          <p:nvPr/>
        </p:nvSpPr>
        <p:spPr bwMode="gray">
          <a:xfrm>
            <a:off x="5076825" y="1196975"/>
            <a:ext cx="4067175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30311D"/>
                </a:solidFill>
              </a:rPr>
              <a:t> </a:t>
            </a:r>
            <a:r>
              <a:rPr lang="ru-RU" altLang="ru-RU" sz="1600">
                <a:solidFill>
                  <a:srgbClr val="006666"/>
                </a:solidFill>
              </a:rPr>
              <a:t>емкость рынка сбыта,  правильность оценки потенциальных потребителей и конкурентов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преимущества предлагаемого продукта для потребителей  по сравнению с существующими аналогами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бизнес-стратегия по выпуску продукции и ее продвижению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наличие ресурсов для коммерциализации результатов НИОКР и обоснование их достаточности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повышение экспортных возможностей Инициатора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 наличие и опыт специалистов  по использованию разработок</a:t>
            </a: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endParaRPr lang="ru-RU" altLang="ru-RU" sz="160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A9ACC"/>
              </a:buClr>
              <a:buFont typeface="Arial" charset="0"/>
              <a:buChar char="•"/>
            </a:pPr>
            <a:r>
              <a:rPr lang="ru-RU" altLang="ru-RU" sz="1600">
                <a:solidFill>
                  <a:srgbClr val="006666"/>
                </a:solidFill>
              </a:rPr>
              <a:t>результаты коммерциализации НИОКР</a:t>
            </a:r>
            <a:endParaRPr lang="en-US" altLang="ru-RU" sz="1600">
              <a:solidFill>
                <a:srgbClr val="006666"/>
              </a:solidFill>
            </a:endParaRPr>
          </a:p>
          <a:p>
            <a:pPr>
              <a:buFont typeface="Arial" charset="0"/>
              <a:buChar char="•"/>
            </a:pPr>
            <a:endParaRPr lang="en-US" altLang="ru-RU" sz="1600">
              <a:solidFill>
                <a:srgbClr val="006666"/>
              </a:solidFill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4787900" y="620713"/>
            <a:ext cx="504825" cy="1223962"/>
            <a:chOff x="2880" y="1344"/>
            <a:chExt cx="498" cy="1245"/>
          </a:xfrm>
        </p:grpSpPr>
        <p:sp>
          <p:nvSpPr>
            <p:cNvPr id="166922" name="Freeform 83"/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>
                <a:gd name="T0" fmla="*/ 88 w 267"/>
                <a:gd name="T1" fmla="*/ 0 h 292"/>
                <a:gd name="T2" fmla="*/ 106 w 267"/>
                <a:gd name="T3" fmla="*/ 3 h 292"/>
                <a:gd name="T4" fmla="*/ 123 w 267"/>
                <a:gd name="T5" fmla="*/ 8 h 292"/>
                <a:gd name="T6" fmla="*/ 139 w 267"/>
                <a:gd name="T7" fmla="*/ 17 h 292"/>
                <a:gd name="T8" fmla="*/ 152 w 267"/>
                <a:gd name="T9" fmla="*/ 28 h 292"/>
                <a:gd name="T10" fmla="*/ 163 w 267"/>
                <a:gd name="T11" fmla="*/ 43 h 292"/>
                <a:gd name="T12" fmla="*/ 170 w 267"/>
                <a:gd name="T13" fmla="*/ 58 h 292"/>
                <a:gd name="T14" fmla="*/ 176 w 267"/>
                <a:gd name="T15" fmla="*/ 77 h 292"/>
                <a:gd name="T16" fmla="*/ 177 w 267"/>
                <a:gd name="T17" fmla="*/ 96 h 292"/>
                <a:gd name="T18" fmla="*/ 176 w 267"/>
                <a:gd name="T19" fmla="*/ 115 h 292"/>
                <a:gd name="T20" fmla="*/ 170 w 267"/>
                <a:gd name="T21" fmla="*/ 134 h 292"/>
                <a:gd name="T22" fmla="*/ 163 w 267"/>
                <a:gd name="T23" fmla="*/ 149 h 292"/>
                <a:gd name="T24" fmla="*/ 152 w 267"/>
                <a:gd name="T25" fmla="*/ 164 h 292"/>
                <a:gd name="T26" fmla="*/ 139 w 267"/>
                <a:gd name="T27" fmla="*/ 176 h 292"/>
                <a:gd name="T28" fmla="*/ 123 w 267"/>
                <a:gd name="T29" fmla="*/ 184 h 292"/>
                <a:gd name="T30" fmla="*/ 106 w 267"/>
                <a:gd name="T31" fmla="*/ 190 h 292"/>
                <a:gd name="T32" fmla="*/ 88 w 267"/>
                <a:gd name="T33" fmla="*/ 192 h 292"/>
                <a:gd name="T34" fmla="*/ 69 w 267"/>
                <a:gd name="T35" fmla="*/ 190 h 292"/>
                <a:gd name="T36" fmla="*/ 50 w 267"/>
                <a:gd name="T37" fmla="*/ 183 h 292"/>
                <a:gd name="T38" fmla="*/ 34 w 267"/>
                <a:gd name="T39" fmla="*/ 171 h 292"/>
                <a:gd name="T40" fmla="*/ 19 w 267"/>
                <a:gd name="T41" fmla="*/ 156 h 292"/>
                <a:gd name="T42" fmla="*/ 9 w 267"/>
                <a:gd name="T43" fmla="*/ 138 h 292"/>
                <a:gd name="T44" fmla="*/ 3 w 267"/>
                <a:gd name="T45" fmla="*/ 117 h 292"/>
                <a:gd name="T46" fmla="*/ 0 w 267"/>
                <a:gd name="T47" fmla="*/ 96 h 292"/>
                <a:gd name="T48" fmla="*/ 3 w 267"/>
                <a:gd name="T49" fmla="*/ 74 h 292"/>
                <a:gd name="T50" fmla="*/ 9 w 267"/>
                <a:gd name="T51" fmla="*/ 53 h 292"/>
                <a:gd name="T52" fmla="*/ 19 w 267"/>
                <a:gd name="T53" fmla="*/ 36 h 292"/>
                <a:gd name="T54" fmla="*/ 34 w 267"/>
                <a:gd name="T55" fmla="*/ 21 h 292"/>
                <a:gd name="T56" fmla="*/ 50 w 267"/>
                <a:gd name="T57" fmla="*/ 9 h 292"/>
                <a:gd name="T58" fmla="*/ 69 w 267"/>
                <a:gd name="T59" fmla="*/ 3 h 292"/>
                <a:gd name="T60" fmla="*/ 88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923" name="Freeform 84"/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>
                <a:gd name="T0" fmla="*/ 48 w 573"/>
                <a:gd name="T1" fmla="*/ 3 h 1111"/>
                <a:gd name="T2" fmla="*/ 20 w 573"/>
                <a:gd name="T3" fmla="*/ 21 h 1111"/>
                <a:gd name="T4" fmla="*/ 3 w 573"/>
                <a:gd name="T5" fmla="*/ 49 h 1111"/>
                <a:gd name="T6" fmla="*/ 0 w 573"/>
                <a:gd name="T7" fmla="*/ 333 h 1111"/>
                <a:gd name="T8" fmla="*/ 1 w 573"/>
                <a:gd name="T9" fmla="*/ 338 h 1111"/>
                <a:gd name="T10" fmla="*/ 6 w 573"/>
                <a:gd name="T11" fmla="*/ 348 h 1111"/>
                <a:gd name="T12" fmla="*/ 17 w 573"/>
                <a:gd name="T13" fmla="*/ 359 h 1111"/>
                <a:gd name="T14" fmla="*/ 37 w 573"/>
                <a:gd name="T15" fmla="*/ 364 h 1111"/>
                <a:gd name="T16" fmla="*/ 55 w 573"/>
                <a:gd name="T17" fmla="*/ 360 h 1111"/>
                <a:gd name="T18" fmla="*/ 66 w 573"/>
                <a:gd name="T19" fmla="*/ 349 h 1111"/>
                <a:gd name="T20" fmla="*/ 70 w 573"/>
                <a:gd name="T21" fmla="*/ 338 h 1111"/>
                <a:gd name="T22" fmla="*/ 71 w 573"/>
                <a:gd name="T23" fmla="*/ 328 h 1111"/>
                <a:gd name="T24" fmla="*/ 71 w 573"/>
                <a:gd name="T25" fmla="*/ 108 h 1111"/>
                <a:gd name="T26" fmla="*/ 89 w 573"/>
                <a:gd name="T27" fmla="*/ 697 h 1111"/>
                <a:gd name="T28" fmla="*/ 90 w 573"/>
                <a:gd name="T29" fmla="*/ 701 h 1111"/>
                <a:gd name="T30" fmla="*/ 99 w 573"/>
                <a:gd name="T31" fmla="*/ 712 h 1111"/>
                <a:gd name="T32" fmla="*/ 114 w 573"/>
                <a:gd name="T33" fmla="*/ 722 h 1111"/>
                <a:gd name="T34" fmla="*/ 130 w 573"/>
                <a:gd name="T35" fmla="*/ 725 h 1111"/>
                <a:gd name="T36" fmla="*/ 149 w 573"/>
                <a:gd name="T37" fmla="*/ 725 h 1111"/>
                <a:gd name="T38" fmla="*/ 168 w 573"/>
                <a:gd name="T39" fmla="*/ 717 h 1111"/>
                <a:gd name="T40" fmla="*/ 178 w 573"/>
                <a:gd name="T41" fmla="*/ 705 h 1111"/>
                <a:gd name="T42" fmla="*/ 183 w 573"/>
                <a:gd name="T43" fmla="*/ 698 h 1111"/>
                <a:gd name="T44" fmla="*/ 183 w 573"/>
                <a:gd name="T45" fmla="*/ 326 h 1111"/>
                <a:gd name="T46" fmla="*/ 198 w 573"/>
                <a:gd name="T47" fmla="*/ 328 h 1111"/>
                <a:gd name="T48" fmla="*/ 198 w 573"/>
                <a:gd name="T49" fmla="*/ 349 h 1111"/>
                <a:gd name="T50" fmla="*/ 199 w 573"/>
                <a:gd name="T51" fmla="*/ 385 h 1111"/>
                <a:gd name="T52" fmla="*/ 199 w 573"/>
                <a:gd name="T53" fmla="*/ 434 h 1111"/>
                <a:gd name="T54" fmla="*/ 199 w 573"/>
                <a:gd name="T55" fmla="*/ 490 h 1111"/>
                <a:gd name="T56" fmla="*/ 199 w 573"/>
                <a:gd name="T57" fmla="*/ 548 h 1111"/>
                <a:gd name="T58" fmla="*/ 200 w 573"/>
                <a:gd name="T59" fmla="*/ 605 h 1111"/>
                <a:gd name="T60" fmla="*/ 200 w 573"/>
                <a:gd name="T61" fmla="*/ 656 h 1111"/>
                <a:gd name="T62" fmla="*/ 200 w 573"/>
                <a:gd name="T63" fmla="*/ 697 h 1111"/>
                <a:gd name="T64" fmla="*/ 201 w 573"/>
                <a:gd name="T65" fmla="*/ 701 h 1111"/>
                <a:gd name="T66" fmla="*/ 207 w 573"/>
                <a:gd name="T67" fmla="*/ 711 h 1111"/>
                <a:gd name="T68" fmla="*/ 220 w 573"/>
                <a:gd name="T69" fmla="*/ 720 h 1111"/>
                <a:gd name="T70" fmla="*/ 244 w 573"/>
                <a:gd name="T71" fmla="*/ 725 h 1111"/>
                <a:gd name="T72" fmla="*/ 269 w 573"/>
                <a:gd name="T73" fmla="*/ 720 h 1111"/>
                <a:gd name="T74" fmla="*/ 282 w 573"/>
                <a:gd name="T75" fmla="*/ 712 h 1111"/>
                <a:gd name="T76" fmla="*/ 287 w 573"/>
                <a:gd name="T77" fmla="*/ 701 h 1111"/>
                <a:gd name="T78" fmla="*/ 288 w 573"/>
                <a:gd name="T79" fmla="*/ 697 h 1111"/>
                <a:gd name="T80" fmla="*/ 306 w 573"/>
                <a:gd name="T81" fmla="*/ 108 h 1111"/>
                <a:gd name="T82" fmla="*/ 308 w 573"/>
                <a:gd name="T83" fmla="*/ 328 h 1111"/>
                <a:gd name="T84" fmla="*/ 309 w 573"/>
                <a:gd name="T85" fmla="*/ 338 h 1111"/>
                <a:gd name="T86" fmla="*/ 317 w 573"/>
                <a:gd name="T87" fmla="*/ 351 h 1111"/>
                <a:gd name="T88" fmla="*/ 332 w 573"/>
                <a:gd name="T89" fmla="*/ 360 h 1111"/>
                <a:gd name="T90" fmla="*/ 352 w 573"/>
                <a:gd name="T91" fmla="*/ 360 h 1111"/>
                <a:gd name="T92" fmla="*/ 366 w 573"/>
                <a:gd name="T93" fmla="*/ 351 h 1111"/>
                <a:gd name="T94" fmla="*/ 374 w 573"/>
                <a:gd name="T95" fmla="*/ 338 h 1111"/>
                <a:gd name="T96" fmla="*/ 376 w 573"/>
                <a:gd name="T97" fmla="*/ 332 h 1111"/>
                <a:gd name="T98" fmla="*/ 375 w 573"/>
                <a:gd name="T99" fmla="*/ 44 h 1111"/>
                <a:gd name="T100" fmla="*/ 359 w 573"/>
                <a:gd name="T101" fmla="*/ 18 h 1111"/>
                <a:gd name="T102" fmla="*/ 332 w 573"/>
                <a:gd name="T103" fmla="*/ 3 h 1111"/>
                <a:gd name="T104" fmla="*/ 62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55976" y="620688"/>
            <a:ext cx="504056" cy="1224136"/>
            <a:chOff x="2304" y="1344"/>
            <a:chExt cx="498" cy="124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90572" name="Freeform 76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+mn-lt"/>
              </a:endParaRPr>
            </a:p>
          </p:txBody>
        </p:sp>
        <p:sp>
          <p:nvSpPr>
            <p:cNvPr id="490573" name="Freeform 77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30311D"/>
                </a:solidFill>
                <a:latin typeface="+mn-lt"/>
              </a:endParaRPr>
            </a:p>
          </p:txBody>
        </p:sp>
      </p:grpSp>
      <p:pic>
        <p:nvPicPr>
          <p:cNvPr id="159753" name="Picture 1027" descr="http://ruitc.ru/bitrix/templates/ruitc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528638"/>
            <a:ext cx="17446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65" y="4123419"/>
            <a:ext cx="3460998" cy="127113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76401" y="1939461"/>
            <a:ext cx="7772400" cy="1885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Благодарю Вас за внимание</a:t>
            </a:r>
            <a:r>
              <a:rPr lang="ru-RU" sz="4000" b="1" dirty="0" smtClean="0"/>
              <a:t>!</a:t>
            </a:r>
          </a:p>
          <a:p>
            <a:endParaRPr lang="ru-RU" sz="4000" b="1" dirty="0"/>
          </a:p>
          <a:p>
            <a:endParaRPr lang="ru-RU" sz="4000" b="1" dirty="0" smtClean="0"/>
          </a:p>
          <a:p>
            <a:r>
              <a:rPr lang="ru-RU" sz="4000" b="1" dirty="0" smtClean="0"/>
              <a:t>8-905-107-69-89</a:t>
            </a:r>
          </a:p>
          <a:p>
            <a:r>
              <a:rPr lang="en-US" sz="4000" b="1" dirty="0" smtClean="0">
                <a:hlinkClick r:id="rId4"/>
              </a:rPr>
              <a:t>nkorn@mail.ru</a:t>
            </a:r>
            <a:endParaRPr lang="en-US" sz="4000" b="1" dirty="0" smtClean="0"/>
          </a:p>
          <a:p>
            <a:endParaRPr lang="en-US" sz="4000" b="1" dirty="0"/>
          </a:p>
          <a:p>
            <a:r>
              <a:rPr lang="ru-RU" sz="4000" b="1" dirty="0" smtClean="0"/>
              <a:t>Корнилова Надежда Львовна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838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ПРОГРАММЫ ФОНДА СОДЕЙСТВИЯ ИННОВАЦИЯМ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66947" y="1608272"/>
            <a:ext cx="8599645" cy="3662502"/>
            <a:chOff x="44320" y="1083836"/>
            <a:chExt cx="8599645" cy="3662502"/>
          </a:xfrm>
        </p:grpSpPr>
        <p:grpSp>
          <p:nvGrpSpPr>
            <p:cNvPr id="43" name="Group 31"/>
            <p:cNvGrpSpPr/>
            <p:nvPr/>
          </p:nvGrpSpPr>
          <p:grpSpPr>
            <a:xfrm>
              <a:off x="956355" y="4156177"/>
              <a:ext cx="2063556" cy="590161"/>
              <a:chOff x="1275140" y="5541569"/>
              <a:chExt cx="2751408" cy="786881"/>
            </a:xfrm>
          </p:grpSpPr>
          <p:sp>
            <p:nvSpPr>
              <p:cNvPr id="82" name="Flowchart: Manual Operation 11"/>
              <p:cNvSpPr/>
              <p:nvPr/>
            </p:nvSpPr>
            <p:spPr>
              <a:xfrm flipV="1">
                <a:off x="1275140" y="5541569"/>
                <a:ext cx="2751408" cy="307575"/>
              </a:xfrm>
              <a:prstGeom prst="flowChartManualOperation">
                <a:avLst/>
              </a:prstGeom>
              <a:solidFill>
                <a:srgbClr val="4B2C50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83" name="Rectangle 10"/>
              <p:cNvSpPr/>
              <p:nvPr/>
            </p:nvSpPr>
            <p:spPr>
              <a:xfrm>
                <a:off x="1275140" y="5844405"/>
                <a:ext cx="2751408" cy="484045"/>
              </a:xfrm>
              <a:prstGeom prst="rect">
                <a:avLst/>
              </a:prstGeom>
              <a:solidFill>
                <a:srgbClr val="4B2C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400 000 руб.</a:t>
                </a:r>
                <a:endParaRPr lang="en-US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4320" y="1083836"/>
              <a:ext cx="8599645" cy="3480985"/>
              <a:chOff x="44320" y="1083836"/>
              <a:chExt cx="8599645" cy="3480985"/>
            </a:xfrm>
          </p:grpSpPr>
          <p:grpSp>
            <p:nvGrpSpPr>
              <p:cNvPr id="45" name="Group 17"/>
              <p:cNvGrpSpPr/>
              <p:nvPr/>
            </p:nvGrpSpPr>
            <p:grpSpPr>
              <a:xfrm>
                <a:off x="2299419" y="2398031"/>
                <a:ext cx="467114" cy="1473780"/>
                <a:chOff x="1463676" y="1444626"/>
                <a:chExt cx="890588" cy="280987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8" name="Freeform 21"/>
                <p:cNvSpPr>
                  <a:spLocks/>
                </p:cNvSpPr>
                <p:nvPr/>
              </p:nvSpPr>
              <p:spPr bwMode="auto">
                <a:xfrm>
                  <a:off x="1463676" y="1444626"/>
                  <a:ext cx="890588" cy="2809875"/>
                </a:xfrm>
                <a:custGeom>
                  <a:avLst/>
                  <a:gdLst>
                    <a:gd name="T0" fmla="*/ 159 w 237"/>
                    <a:gd name="T1" fmla="*/ 25 h 747"/>
                    <a:gd name="T2" fmla="*/ 155 w 237"/>
                    <a:gd name="T3" fmla="*/ 80 h 747"/>
                    <a:gd name="T4" fmla="*/ 141 w 237"/>
                    <a:gd name="T5" fmla="*/ 110 h 747"/>
                    <a:gd name="T6" fmla="*/ 165 w 237"/>
                    <a:gd name="T7" fmla="*/ 128 h 747"/>
                    <a:gd name="T8" fmla="*/ 211 w 237"/>
                    <a:gd name="T9" fmla="*/ 188 h 747"/>
                    <a:gd name="T10" fmla="*/ 228 w 237"/>
                    <a:gd name="T11" fmla="*/ 248 h 747"/>
                    <a:gd name="T12" fmla="*/ 193 w 237"/>
                    <a:gd name="T13" fmla="*/ 261 h 747"/>
                    <a:gd name="T14" fmla="*/ 193 w 237"/>
                    <a:gd name="T15" fmla="*/ 312 h 747"/>
                    <a:gd name="T16" fmla="*/ 198 w 237"/>
                    <a:gd name="T17" fmla="*/ 396 h 747"/>
                    <a:gd name="T18" fmla="*/ 187 w 237"/>
                    <a:gd name="T19" fmla="*/ 465 h 747"/>
                    <a:gd name="T20" fmla="*/ 161 w 237"/>
                    <a:gd name="T21" fmla="*/ 638 h 747"/>
                    <a:gd name="T22" fmla="*/ 178 w 237"/>
                    <a:gd name="T23" fmla="*/ 680 h 747"/>
                    <a:gd name="T24" fmla="*/ 197 w 237"/>
                    <a:gd name="T25" fmla="*/ 699 h 747"/>
                    <a:gd name="T26" fmla="*/ 178 w 237"/>
                    <a:gd name="T27" fmla="*/ 713 h 747"/>
                    <a:gd name="T28" fmla="*/ 147 w 237"/>
                    <a:gd name="T29" fmla="*/ 707 h 747"/>
                    <a:gd name="T30" fmla="*/ 110 w 237"/>
                    <a:gd name="T31" fmla="*/ 700 h 747"/>
                    <a:gd name="T32" fmla="*/ 112 w 237"/>
                    <a:gd name="T33" fmla="*/ 660 h 747"/>
                    <a:gd name="T34" fmla="*/ 109 w 237"/>
                    <a:gd name="T35" fmla="*/ 517 h 747"/>
                    <a:gd name="T36" fmla="*/ 51 w 237"/>
                    <a:gd name="T37" fmla="*/ 706 h 747"/>
                    <a:gd name="T38" fmla="*/ 61 w 237"/>
                    <a:gd name="T39" fmla="*/ 733 h 747"/>
                    <a:gd name="T40" fmla="*/ 17 w 237"/>
                    <a:gd name="T41" fmla="*/ 736 h 747"/>
                    <a:gd name="T42" fmla="*/ 2 w 237"/>
                    <a:gd name="T43" fmla="*/ 710 h 747"/>
                    <a:gd name="T44" fmla="*/ 4 w 237"/>
                    <a:gd name="T45" fmla="*/ 679 h 747"/>
                    <a:gd name="T46" fmla="*/ 49 w 237"/>
                    <a:gd name="T47" fmla="*/ 393 h 747"/>
                    <a:gd name="T48" fmla="*/ 48 w 237"/>
                    <a:gd name="T49" fmla="*/ 340 h 747"/>
                    <a:gd name="T50" fmla="*/ 55 w 237"/>
                    <a:gd name="T51" fmla="*/ 282 h 747"/>
                    <a:gd name="T52" fmla="*/ 39 w 237"/>
                    <a:gd name="T53" fmla="*/ 196 h 747"/>
                    <a:gd name="T54" fmla="*/ 62 w 237"/>
                    <a:gd name="T55" fmla="*/ 123 h 747"/>
                    <a:gd name="T56" fmla="*/ 93 w 237"/>
                    <a:gd name="T57" fmla="*/ 95 h 747"/>
                    <a:gd name="T58" fmla="*/ 95 w 237"/>
                    <a:gd name="T59" fmla="*/ 84 h 747"/>
                    <a:gd name="T60" fmla="*/ 88 w 237"/>
                    <a:gd name="T61" fmla="*/ 61 h 747"/>
                    <a:gd name="T62" fmla="*/ 99 w 237"/>
                    <a:gd name="T63" fmla="*/ 15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7" h="747">
                      <a:moveTo>
                        <a:pt x="143" y="9"/>
                      </a:moveTo>
                      <a:cubicBezTo>
                        <a:pt x="148" y="9"/>
                        <a:pt x="155" y="13"/>
                        <a:pt x="159" y="25"/>
                      </a:cubicBezTo>
                      <a:cubicBezTo>
                        <a:pt x="164" y="37"/>
                        <a:pt x="164" y="46"/>
                        <a:pt x="160" y="56"/>
                      </a:cubicBezTo>
                      <a:cubicBezTo>
                        <a:pt x="156" y="65"/>
                        <a:pt x="156" y="72"/>
                        <a:pt x="155" y="80"/>
                      </a:cubicBezTo>
                      <a:cubicBezTo>
                        <a:pt x="153" y="88"/>
                        <a:pt x="147" y="102"/>
                        <a:pt x="143" y="103"/>
                      </a:cubicBezTo>
                      <a:cubicBezTo>
                        <a:pt x="139" y="103"/>
                        <a:pt x="141" y="106"/>
                        <a:pt x="141" y="110"/>
                      </a:cubicBezTo>
                      <a:cubicBezTo>
                        <a:pt x="141" y="114"/>
                        <a:pt x="143" y="119"/>
                        <a:pt x="143" y="119"/>
                      </a:cubicBezTo>
                      <a:cubicBezTo>
                        <a:pt x="143" y="119"/>
                        <a:pt x="154" y="125"/>
                        <a:pt x="165" y="128"/>
                      </a:cubicBezTo>
                      <a:cubicBezTo>
                        <a:pt x="176" y="130"/>
                        <a:pt x="192" y="143"/>
                        <a:pt x="194" y="158"/>
                      </a:cubicBezTo>
                      <a:cubicBezTo>
                        <a:pt x="195" y="173"/>
                        <a:pt x="202" y="180"/>
                        <a:pt x="211" y="188"/>
                      </a:cubicBezTo>
                      <a:cubicBezTo>
                        <a:pt x="220" y="196"/>
                        <a:pt x="229" y="196"/>
                        <a:pt x="232" y="210"/>
                      </a:cubicBezTo>
                      <a:cubicBezTo>
                        <a:pt x="235" y="224"/>
                        <a:pt x="237" y="244"/>
                        <a:pt x="228" y="248"/>
                      </a:cubicBezTo>
                      <a:cubicBezTo>
                        <a:pt x="219" y="252"/>
                        <a:pt x="197" y="250"/>
                        <a:pt x="197" y="250"/>
                      </a:cubicBezTo>
                      <a:cubicBezTo>
                        <a:pt x="197" y="250"/>
                        <a:pt x="196" y="258"/>
                        <a:pt x="193" y="261"/>
                      </a:cubicBezTo>
                      <a:cubicBezTo>
                        <a:pt x="189" y="265"/>
                        <a:pt x="184" y="267"/>
                        <a:pt x="184" y="267"/>
                      </a:cubicBezTo>
                      <a:cubicBezTo>
                        <a:pt x="184" y="267"/>
                        <a:pt x="191" y="294"/>
                        <a:pt x="193" y="312"/>
                      </a:cubicBezTo>
                      <a:cubicBezTo>
                        <a:pt x="195" y="330"/>
                        <a:pt x="197" y="367"/>
                        <a:pt x="199" y="376"/>
                      </a:cubicBezTo>
                      <a:cubicBezTo>
                        <a:pt x="201" y="385"/>
                        <a:pt x="202" y="393"/>
                        <a:pt x="198" y="396"/>
                      </a:cubicBezTo>
                      <a:cubicBezTo>
                        <a:pt x="195" y="399"/>
                        <a:pt x="192" y="399"/>
                        <a:pt x="192" y="399"/>
                      </a:cubicBezTo>
                      <a:cubicBezTo>
                        <a:pt x="192" y="399"/>
                        <a:pt x="190" y="440"/>
                        <a:pt x="187" y="465"/>
                      </a:cubicBezTo>
                      <a:cubicBezTo>
                        <a:pt x="183" y="490"/>
                        <a:pt x="177" y="518"/>
                        <a:pt x="172" y="547"/>
                      </a:cubicBezTo>
                      <a:cubicBezTo>
                        <a:pt x="167" y="576"/>
                        <a:pt x="163" y="623"/>
                        <a:pt x="161" y="638"/>
                      </a:cubicBezTo>
                      <a:cubicBezTo>
                        <a:pt x="160" y="652"/>
                        <a:pt x="159" y="654"/>
                        <a:pt x="161" y="660"/>
                      </a:cubicBezTo>
                      <a:cubicBezTo>
                        <a:pt x="164" y="666"/>
                        <a:pt x="181" y="679"/>
                        <a:pt x="178" y="680"/>
                      </a:cubicBezTo>
                      <a:cubicBezTo>
                        <a:pt x="175" y="682"/>
                        <a:pt x="175" y="682"/>
                        <a:pt x="175" y="682"/>
                      </a:cubicBezTo>
                      <a:cubicBezTo>
                        <a:pt x="175" y="682"/>
                        <a:pt x="187" y="699"/>
                        <a:pt x="197" y="699"/>
                      </a:cubicBezTo>
                      <a:cubicBezTo>
                        <a:pt x="207" y="699"/>
                        <a:pt x="220" y="702"/>
                        <a:pt x="220" y="710"/>
                      </a:cubicBezTo>
                      <a:cubicBezTo>
                        <a:pt x="220" y="717"/>
                        <a:pt x="189" y="713"/>
                        <a:pt x="178" y="713"/>
                      </a:cubicBezTo>
                      <a:cubicBezTo>
                        <a:pt x="168" y="713"/>
                        <a:pt x="157" y="707"/>
                        <a:pt x="152" y="705"/>
                      </a:cubicBezTo>
                      <a:cubicBezTo>
                        <a:pt x="146" y="702"/>
                        <a:pt x="147" y="707"/>
                        <a:pt x="147" y="707"/>
                      </a:cubicBezTo>
                      <a:cubicBezTo>
                        <a:pt x="147" y="707"/>
                        <a:pt x="133" y="708"/>
                        <a:pt x="124" y="706"/>
                      </a:cubicBezTo>
                      <a:cubicBezTo>
                        <a:pt x="114" y="705"/>
                        <a:pt x="110" y="705"/>
                        <a:pt x="110" y="700"/>
                      </a:cubicBezTo>
                      <a:cubicBezTo>
                        <a:pt x="110" y="694"/>
                        <a:pt x="110" y="692"/>
                        <a:pt x="110" y="692"/>
                      </a:cubicBezTo>
                      <a:cubicBezTo>
                        <a:pt x="110" y="692"/>
                        <a:pt x="110" y="677"/>
                        <a:pt x="112" y="660"/>
                      </a:cubicBezTo>
                      <a:cubicBezTo>
                        <a:pt x="115" y="643"/>
                        <a:pt x="113" y="577"/>
                        <a:pt x="112" y="557"/>
                      </a:cubicBezTo>
                      <a:cubicBezTo>
                        <a:pt x="111" y="537"/>
                        <a:pt x="109" y="517"/>
                        <a:pt x="109" y="517"/>
                      </a:cubicBezTo>
                      <a:cubicBezTo>
                        <a:pt x="109" y="517"/>
                        <a:pt x="89" y="586"/>
                        <a:pt x="78" y="625"/>
                      </a:cubicBezTo>
                      <a:cubicBezTo>
                        <a:pt x="67" y="663"/>
                        <a:pt x="54" y="704"/>
                        <a:pt x="51" y="706"/>
                      </a:cubicBezTo>
                      <a:cubicBezTo>
                        <a:pt x="48" y="708"/>
                        <a:pt x="49" y="710"/>
                        <a:pt x="49" y="710"/>
                      </a:cubicBezTo>
                      <a:cubicBezTo>
                        <a:pt x="49" y="710"/>
                        <a:pt x="61" y="723"/>
                        <a:pt x="61" y="733"/>
                      </a:cubicBezTo>
                      <a:cubicBezTo>
                        <a:pt x="62" y="742"/>
                        <a:pt x="64" y="745"/>
                        <a:pt x="55" y="746"/>
                      </a:cubicBezTo>
                      <a:cubicBezTo>
                        <a:pt x="46" y="747"/>
                        <a:pt x="24" y="742"/>
                        <a:pt x="17" y="736"/>
                      </a:cubicBezTo>
                      <a:cubicBezTo>
                        <a:pt x="10" y="731"/>
                        <a:pt x="9" y="725"/>
                        <a:pt x="5" y="723"/>
                      </a:cubicBezTo>
                      <a:cubicBezTo>
                        <a:pt x="2" y="720"/>
                        <a:pt x="0" y="716"/>
                        <a:pt x="2" y="710"/>
                      </a:cubicBezTo>
                      <a:cubicBezTo>
                        <a:pt x="3" y="704"/>
                        <a:pt x="3" y="702"/>
                        <a:pt x="3" y="702"/>
                      </a:cubicBezTo>
                      <a:cubicBezTo>
                        <a:pt x="3" y="702"/>
                        <a:pt x="0" y="700"/>
                        <a:pt x="4" y="679"/>
                      </a:cubicBezTo>
                      <a:cubicBezTo>
                        <a:pt x="8" y="658"/>
                        <a:pt x="24" y="544"/>
                        <a:pt x="35" y="493"/>
                      </a:cubicBezTo>
                      <a:cubicBezTo>
                        <a:pt x="46" y="442"/>
                        <a:pt x="49" y="400"/>
                        <a:pt x="49" y="393"/>
                      </a:cubicBezTo>
                      <a:cubicBezTo>
                        <a:pt x="49" y="387"/>
                        <a:pt x="47" y="387"/>
                        <a:pt x="43" y="385"/>
                      </a:cubicBezTo>
                      <a:cubicBezTo>
                        <a:pt x="39" y="382"/>
                        <a:pt x="47" y="355"/>
                        <a:pt x="48" y="340"/>
                      </a:cubicBezTo>
                      <a:cubicBezTo>
                        <a:pt x="50" y="326"/>
                        <a:pt x="51" y="316"/>
                        <a:pt x="50" y="306"/>
                      </a:cubicBezTo>
                      <a:cubicBezTo>
                        <a:pt x="50" y="296"/>
                        <a:pt x="54" y="290"/>
                        <a:pt x="55" y="282"/>
                      </a:cubicBezTo>
                      <a:cubicBezTo>
                        <a:pt x="56" y="275"/>
                        <a:pt x="59" y="255"/>
                        <a:pt x="53" y="238"/>
                      </a:cubicBezTo>
                      <a:cubicBezTo>
                        <a:pt x="47" y="221"/>
                        <a:pt x="41" y="200"/>
                        <a:pt x="39" y="196"/>
                      </a:cubicBezTo>
                      <a:cubicBezTo>
                        <a:pt x="36" y="193"/>
                        <a:pt x="39" y="180"/>
                        <a:pt x="40" y="164"/>
                      </a:cubicBezTo>
                      <a:cubicBezTo>
                        <a:pt x="42" y="148"/>
                        <a:pt x="46" y="131"/>
                        <a:pt x="62" y="123"/>
                      </a:cubicBezTo>
                      <a:cubicBezTo>
                        <a:pt x="78" y="114"/>
                        <a:pt x="85" y="112"/>
                        <a:pt x="89" y="105"/>
                      </a:cubicBezTo>
                      <a:cubicBezTo>
                        <a:pt x="93" y="98"/>
                        <a:pt x="91" y="97"/>
                        <a:pt x="93" y="95"/>
                      </a:cubicBezTo>
                      <a:cubicBezTo>
                        <a:pt x="95" y="94"/>
                        <a:pt x="96" y="93"/>
                        <a:pt x="96" y="93"/>
                      </a:cubicBezTo>
                      <a:cubicBezTo>
                        <a:pt x="96" y="93"/>
                        <a:pt x="96" y="87"/>
                        <a:pt x="95" y="84"/>
                      </a:cubicBezTo>
                      <a:cubicBezTo>
                        <a:pt x="95" y="81"/>
                        <a:pt x="92" y="81"/>
                        <a:pt x="91" y="78"/>
                      </a:cubicBezTo>
                      <a:cubicBezTo>
                        <a:pt x="89" y="75"/>
                        <a:pt x="87" y="66"/>
                        <a:pt x="88" y="61"/>
                      </a:cubicBezTo>
                      <a:cubicBezTo>
                        <a:pt x="88" y="55"/>
                        <a:pt x="89" y="54"/>
                        <a:pt x="89" y="54"/>
                      </a:cubicBezTo>
                      <a:cubicBezTo>
                        <a:pt x="89" y="54"/>
                        <a:pt x="87" y="24"/>
                        <a:pt x="99" y="15"/>
                      </a:cubicBezTo>
                      <a:cubicBezTo>
                        <a:pt x="111" y="7"/>
                        <a:pt x="131" y="0"/>
                        <a:pt x="14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" name="Freeform 22"/>
                <p:cNvSpPr>
                  <a:spLocks/>
                </p:cNvSpPr>
                <p:nvPr/>
              </p:nvSpPr>
              <p:spPr bwMode="auto">
                <a:xfrm>
                  <a:off x="1809751" y="1798638"/>
                  <a:ext cx="201613" cy="173037"/>
                </a:xfrm>
                <a:custGeom>
                  <a:avLst/>
                  <a:gdLst>
                    <a:gd name="T0" fmla="*/ 49 w 54"/>
                    <a:gd name="T1" fmla="*/ 18 h 46"/>
                    <a:gd name="T2" fmla="*/ 51 w 54"/>
                    <a:gd name="T3" fmla="*/ 25 h 46"/>
                    <a:gd name="T4" fmla="*/ 52 w 54"/>
                    <a:gd name="T5" fmla="*/ 25 h 46"/>
                    <a:gd name="T6" fmla="*/ 54 w 54"/>
                    <a:gd name="T7" fmla="*/ 46 h 46"/>
                    <a:gd name="T8" fmla="*/ 52 w 54"/>
                    <a:gd name="T9" fmla="*/ 44 h 46"/>
                    <a:gd name="T10" fmla="*/ 44 w 54"/>
                    <a:gd name="T11" fmla="*/ 33 h 46"/>
                    <a:gd name="T12" fmla="*/ 39 w 54"/>
                    <a:gd name="T13" fmla="*/ 44 h 46"/>
                    <a:gd name="T14" fmla="*/ 0 w 54"/>
                    <a:gd name="T15" fmla="*/ 2 h 46"/>
                    <a:gd name="T16" fmla="*/ 1 w 54"/>
                    <a:gd name="T17" fmla="*/ 1 h 46"/>
                    <a:gd name="T18" fmla="*/ 4 w 54"/>
                    <a:gd name="T19" fmla="*/ 0 h 46"/>
                    <a:gd name="T20" fmla="*/ 19 w 54"/>
                    <a:gd name="T21" fmla="*/ 17 h 46"/>
                    <a:gd name="T22" fmla="*/ 44 w 54"/>
                    <a:gd name="T23" fmla="*/ 31 h 46"/>
                    <a:gd name="T24" fmla="*/ 49 w 54"/>
                    <a:gd name="T25" fmla="*/ 1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" h="46">
                      <a:moveTo>
                        <a:pt x="49" y="18"/>
                      </a:moveTo>
                      <a:cubicBezTo>
                        <a:pt x="49" y="21"/>
                        <a:pt x="51" y="25"/>
                        <a:pt x="51" y="25"/>
                      </a:cubicBezTo>
                      <a:cubicBezTo>
                        <a:pt x="51" y="25"/>
                        <a:pt x="51" y="25"/>
                        <a:pt x="52" y="25"/>
                      </a:cubicBezTo>
                      <a:cubicBezTo>
                        <a:pt x="51" y="30"/>
                        <a:pt x="53" y="39"/>
                        <a:pt x="54" y="46"/>
                      </a:cubicBezTo>
                      <a:cubicBezTo>
                        <a:pt x="53" y="46"/>
                        <a:pt x="52" y="45"/>
                        <a:pt x="52" y="44"/>
                      </a:cubicBezTo>
                      <a:cubicBezTo>
                        <a:pt x="48" y="36"/>
                        <a:pt x="47" y="32"/>
                        <a:pt x="44" y="33"/>
                      </a:cubicBezTo>
                      <a:cubicBezTo>
                        <a:pt x="42" y="34"/>
                        <a:pt x="41" y="40"/>
                        <a:pt x="39" y="44"/>
                      </a:cubicBezTo>
                      <a:cubicBezTo>
                        <a:pt x="30" y="33"/>
                        <a:pt x="9" y="10"/>
                        <a:pt x="0" y="2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6" y="4"/>
                        <a:pt x="12" y="13"/>
                        <a:pt x="19" y="17"/>
                      </a:cubicBezTo>
                      <a:cubicBezTo>
                        <a:pt x="26" y="21"/>
                        <a:pt x="44" y="31"/>
                        <a:pt x="44" y="31"/>
                      </a:cubicBezTo>
                      <a:cubicBezTo>
                        <a:pt x="44" y="31"/>
                        <a:pt x="47" y="23"/>
                        <a:pt x="4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" name="Freeform 23"/>
                <p:cNvSpPr>
                  <a:spLocks/>
                </p:cNvSpPr>
                <p:nvPr/>
              </p:nvSpPr>
              <p:spPr bwMode="auto">
                <a:xfrm>
                  <a:off x="2041526" y="2189163"/>
                  <a:ext cx="101600" cy="146050"/>
                </a:xfrm>
                <a:custGeom>
                  <a:avLst/>
                  <a:gdLst>
                    <a:gd name="T0" fmla="*/ 5 w 27"/>
                    <a:gd name="T1" fmla="*/ 30 h 39"/>
                    <a:gd name="T2" fmla="*/ 15 w 27"/>
                    <a:gd name="T3" fmla="*/ 19 h 39"/>
                    <a:gd name="T4" fmla="*/ 4 w 27"/>
                    <a:gd name="T5" fmla="*/ 6 h 39"/>
                    <a:gd name="T6" fmla="*/ 13 w 27"/>
                    <a:gd name="T7" fmla="*/ 6 h 39"/>
                    <a:gd name="T8" fmla="*/ 27 w 27"/>
                    <a:gd name="T9" fmla="*/ 39 h 39"/>
                    <a:gd name="T10" fmla="*/ 5 w 27"/>
                    <a:gd name="T11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39">
                      <a:moveTo>
                        <a:pt x="5" y="30"/>
                      </a:moveTo>
                      <a:cubicBezTo>
                        <a:pt x="5" y="30"/>
                        <a:pt x="15" y="27"/>
                        <a:pt x="15" y="19"/>
                      </a:cubicBezTo>
                      <a:cubicBezTo>
                        <a:pt x="15" y="11"/>
                        <a:pt x="7" y="6"/>
                        <a:pt x="4" y="6"/>
                      </a:cubicBezTo>
                      <a:cubicBezTo>
                        <a:pt x="0" y="5"/>
                        <a:pt x="6" y="0"/>
                        <a:pt x="13" y="6"/>
                      </a:cubicBezTo>
                      <a:cubicBezTo>
                        <a:pt x="21" y="12"/>
                        <a:pt x="27" y="39"/>
                        <a:pt x="27" y="39"/>
                      </a:cubicBezTo>
                      <a:cubicBezTo>
                        <a:pt x="27" y="39"/>
                        <a:pt x="11" y="33"/>
                        <a:pt x="5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" name="Freeform 24"/>
                <p:cNvSpPr>
                  <a:spLocks/>
                </p:cNvSpPr>
                <p:nvPr/>
              </p:nvSpPr>
              <p:spPr bwMode="auto">
                <a:xfrm>
                  <a:off x="2135188" y="2351088"/>
                  <a:ext cx="23813" cy="109537"/>
                </a:xfrm>
                <a:custGeom>
                  <a:avLst/>
                  <a:gdLst>
                    <a:gd name="T0" fmla="*/ 2 w 6"/>
                    <a:gd name="T1" fmla="*/ 0 h 29"/>
                    <a:gd name="T2" fmla="*/ 6 w 6"/>
                    <a:gd name="T3" fmla="*/ 25 h 29"/>
                    <a:gd name="T4" fmla="*/ 0 w 6"/>
                    <a:gd name="T5" fmla="*/ 29 h 29"/>
                    <a:gd name="T6" fmla="*/ 2 w 6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9">
                      <a:moveTo>
                        <a:pt x="2" y="0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8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46" name="Group 22"/>
              <p:cNvGrpSpPr/>
              <p:nvPr/>
            </p:nvGrpSpPr>
            <p:grpSpPr>
              <a:xfrm>
                <a:off x="7572252" y="1266370"/>
                <a:ext cx="357334" cy="1225304"/>
                <a:chOff x="4795838" y="1579563"/>
                <a:chExt cx="514350" cy="1763712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4" name="Freeform 23"/>
                <p:cNvSpPr>
                  <a:spLocks/>
                </p:cNvSpPr>
                <p:nvPr/>
              </p:nvSpPr>
              <p:spPr bwMode="auto">
                <a:xfrm>
                  <a:off x="4795838" y="1579563"/>
                  <a:ext cx="514350" cy="1763712"/>
                </a:xfrm>
                <a:custGeom>
                  <a:avLst/>
                  <a:gdLst>
                    <a:gd name="T0" fmla="*/ 80 w 137"/>
                    <a:gd name="T1" fmla="*/ 0 h 469"/>
                    <a:gd name="T2" fmla="*/ 57 w 137"/>
                    <a:gd name="T3" fmla="*/ 23 h 469"/>
                    <a:gd name="T4" fmla="*/ 59 w 137"/>
                    <a:gd name="T5" fmla="*/ 48 h 469"/>
                    <a:gd name="T6" fmla="*/ 62 w 137"/>
                    <a:gd name="T7" fmla="*/ 52 h 469"/>
                    <a:gd name="T8" fmla="*/ 64 w 137"/>
                    <a:gd name="T9" fmla="*/ 63 h 469"/>
                    <a:gd name="T10" fmla="*/ 68 w 137"/>
                    <a:gd name="T11" fmla="*/ 69 h 469"/>
                    <a:gd name="T12" fmla="*/ 63 w 137"/>
                    <a:gd name="T13" fmla="*/ 78 h 469"/>
                    <a:gd name="T14" fmla="*/ 44 w 137"/>
                    <a:gd name="T15" fmla="*/ 86 h 469"/>
                    <a:gd name="T16" fmla="*/ 29 w 137"/>
                    <a:gd name="T17" fmla="*/ 100 h 469"/>
                    <a:gd name="T18" fmla="*/ 14 w 137"/>
                    <a:gd name="T19" fmla="*/ 123 h 469"/>
                    <a:gd name="T20" fmla="*/ 2 w 137"/>
                    <a:gd name="T21" fmla="*/ 150 h 469"/>
                    <a:gd name="T22" fmla="*/ 26 w 137"/>
                    <a:gd name="T23" fmla="*/ 163 h 469"/>
                    <a:gd name="T24" fmla="*/ 36 w 137"/>
                    <a:gd name="T25" fmla="*/ 158 h 469"/>
                    <a:gd name="T26" fmla="*/ 29 w 137"/>
                    <a:gd name="T27" fmla="*/ 201 h 469"/>
                    <a:gd name="T28" fmla="*/ 24 w 137"/>
                    <a:gd name="T29" fmla="*/ 245 h 469"/>
                    <a:gd name="T30" fmla="*/ 33 w 137"/>
                    <a:gd name="T31" fmla="*/ 250 h 469"/>
                    <a:gd name="T32" fmla="*/ 39 w 137"/>
                    <a:gd name="T33" fmla="*/ 306 h 469"/>
                    <a:gd name="T34" fmla="*/ 47 w 137"/>
                    <a:gd name="T35" fmla="*/ 360 h 469"/>
                    <a:gd name="T36" fmla="*/ 48 w 137"/>
                    <a:gd name="T37" fmla="*/ 394 h 469"/>
                    <a:gd name="T38" fmla="*/ 32 w 137"/>
                    <a:gd name="T39" fmla="*/ 416 h 469"/>
                    <a:gd name="T40" fmla="*/ 14 w 137"/>
                    <a:gd name="T41" fmla="*/ 420 h 469"/>
                    <a:gd name="T42" fmla="*/ 16 w 137"/>
                    <a:gd name="T43" fmla="*/ 428 h 469"/>
                    <a:gd name="T44" fmla="*/ 45 w 137"/>
                    <a:gd name="T45" fmla="*/ 425 h 469"/>
                    <a:gd name="T46" fmla="*/ 56 w 137"/>
                    <a:gd name="T47" fmla="*/ 421 h 469"/>
                    <a:gd name="T48" fmla="*/ 63 w 137"/>
                    <a:gd name="T49" fmla="*/ 426 h 469"/>
                    <a:gd name="T50" fmla="*/ 75 w 137"/>
                    <a:gd name="T51" fmla="*/ 419 h 469"/>
                    <a:gd name="T52" fmla="*/ 76 w 137"/>
                    <a:gd name="T53" fmla="*/ 401 h 469"/>
                    <a:gd name="T54" fmla="*/ 74 w 137"/>
                    <a:gd name="T55" fmla="*/ 380 h 469"/>
                    <a:gd name="T56" fmla="*/ 78 w 137"/>
                    <a:gd name="T57" fmla="*/ 350 h 469"/>
                    <a:gd name="T58" fmla="*/ 78 w 137"/>
                    <a:gd name="T59" fmla="*/ 326 h 469"/>
                    <a:gd name="T60" fmla="*/ 76 w 137"/>
                    <a:gd name="T61" fmla="*/ 303 h 469"/>
                    <a:gd name="T62" fmla="*/ 76 w 137"/>
                    <a:gd name="T63" fmla="*/ 288 h 469"/>
                    <a:gd name="T64" fmla="*/ 84 w 137"/>
                    <a:gd name="T65" fmla="*/ 331 h 469"/>
                    <a:gd name="T66" fmla="*/ 89 w 137"/>
                    <a:gd name="T67" fmla="*/ 382 h 469"/>
                    <a:gd name="T68" fmla="*/ 96 w 137"/>
                    <a:gd name="T69" fmla="*/ 413 h 469"/>
                    <a:gd name="T70" fmla="*/ 99 w 137"/>
                    <a:gd name="T71" fmla="*/ 427 h 469"/>
                    <a:gd name="T72" fmla="*/ 95 w 137"/>
                    <a:gd name="T73" fmla="*/ 445 h 469"/>
                    <a:gd name="T74" fmla="*/ 98 w 137"/>
                    <a:gd name="T75" fmla="*/ 469 h 469"/>
                    <a:gd name="T76" fmla="*/ 120 w 137"/>
                    <a:gd name="T77" fmla="*/ 454 h 469"/>
                    <a:gd name="T78" fmla="*/ 122 w 137"/>
                    <a:gd name="T79" fmla="*/ 430 h 469"/>
                    <a:gd name="T80" fmla="*/ 125 w 137"/>
                    <a:gd name="T81" fmla="*/ 411 h 469"/>
                    <a:gd name="T82" fmla="*/ 125 w 137"/>
                    <a:gd name="T83" fmla="*/ 385 h 469"/>
                    <a:gd name="T84" fmla="*/ 121 w 137"/>
                    <a:gd name="T85" fmla="*/ 338 h 469"/>
                    <a:gd name="T86" fmla="*/ 116 w 137"/>
                    <a:gd name="T87" fmla="*/ 282 h 469"/>
                    <a:gd name="T88" fmla="*/ 115 w 137"/>
                    <a:gd name="T89" fmla="*/ 252 h 469"/>
                    <a:gd name="T90" fmla="*/ 130 w 137"/>
                    <a:gd name="T91" fmla="*/ 246 h 469"/>
                    <a:gd name="T92" fmla="*/ 124 w 137"/>
                    <a:gd name="T93" fmla="*/ 211 h 469"/>
                    <a:gd name="T94" fmla="*/ 117 w 137"/>
                    <a:gd name="T95" fmla="*/ 175 h 469"/>
                    <a:gd name="T96" fmla="*/ 119 w 137"/>
                    <a:gd name="T97" fmla="*/ 151 h 469"/>
                    <a:gd name="T98" fmla="*/ 131 w 137"/>
                    <a:gd name="T99" fmla="*/ 120 h 469"/>
                    <a:gd name="T100" fmla="*/ 132 w 137"/>
                    <a:gd name="T101" fmla="*/ 85 h 469"/>
                    <a:gd name="T102" fmla="*/ 111 w 137"/>
                    <a:gd name="T103" fmla="*/ 78 h 469"/>
                    <a:gd name="T104" fmla="*/ 100 w 137"/>
                    <a:gd name="T105" fmla="*/ 65 h 469"/>
                    <a:gd name="T106" fmla="*/ 96 w 137"/>
                    <a:gd name="T107" fmla="*/ 60 h 469"/>
                    <a:gd name="T108" fmla="*/ 97 w 137"/>
                    <a:gd name="T109" fmla="*/ 52 h 469"/>
                    <a:gd name="T110" fmla="*/ 103 w 137"/>
                    <a:gd name="T111" fmla="*/ 44 h 469"/>
                    <a:gd name="T112" fmla="*/ 104 w 137"/>
                    <a:gd name="T113" fmla="*/ 19 h 469"/>
                    <a:gd name="T114" fmla="*/ 80 w 137"/>
                    <a:gd name="T115" fmla="*/ 0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7" h="469">
                      <a:moveTo>
                        <a:pt x="80" y="0"/>
                      </a:moveTo>
                      <a:cubicBezTo>
                        <a:pt x="71" y="0"/>
                        <a:pt x="57" y="9"/>
                        <a:pt x="57" y="23"/>
                      </a:cubicBezTo>
                      <a:cubicBezTo>
                        <a:pt x="57" y="37"/>
                        <a:pt x="58" y="43"/>
                        <a:pt x="59" y="48"/>
                      </a:cubicBezTo>
                      <a:cubicBezTo>
                        <a:pt x="60" y="52"/>
                        <a:pt x="62" y="52"/>
                        <a:pt x="62" y="52"/>
                      </a:cubicBezTo>
                      <a:cubicBezTo>
                        <a:pt x="62" y="52"/>
                        <a:pt x="61" y="61"/>
                        <a:pt x="64" y="63"/>
                      </a:cubicBezTo>
                      <a:cubicBezTo>
                        <a:pt x="67" y="66"/>
                        <a:pt x="68" y="66"/>
                        <a:pt x="68" y="69"/>
                      </a:cubicBezTo>
                      <a:cubicBezTo>
                        <a:pt x="68" y="72"/>
                        <a:pt x="66" y="75"/>
                        <a:pt x="63" y="78"/>
                      </a:cubicBezTo>
                      <a:cubicBezTo>
                        <a:pt x="61" y="81"/>
                        <a:pt x="50" y="84"/>
                        <a:pt x="44" y="86"/>
                      </a:cubicBezTo>
                      <a:cubicBezTo>
                        <a:pt x="37" y="89"/>
                        <a:pt x="33" y="92"/>
                        <a:pt x="29" y="100"/>
                      </a:cubicBezTo>
                      <a:cubicBezTo>
                        <a:pt x="26" y="107"/>
                        <a:pt x="21" y="117"/>
                        <a:pt x="14" y="123"/>
                      </a:cubicBezTo>
                      <a:cubicBezTo>
                        <a:pt x="8" y="130"/>
                        <a:pt x="0" y="140"/>
                        <a:pt x="2" y="150"/>
                      </a:cubicBezTo>
                      <a:cubicBezTo>
                        <a:pt x="5" y="159"/>
                        <a:pt x="18" y="167"/>
                        <a:pt x="26" y="163"/>
                      </a:cubicBezTo>
                      <a:cubicBezTo>
                        <a:pt x="33" y="159"/>
                        <a:pt x="36" y="158"/>
                        <a:pt x="36" y="158"/>
                      </a:cubicBezTo>
                      <a:cubicBezTo>
                        <a:pt x="36" y="158"/>
                        <a:pt x="31" y="180"/>
                        <a:pt x="29" y="201"/>
                      </a:cubicBezTo>
                      <a:cubicBezTo>
                        <a:pt x="27" y="223"/>
                        <a:pt x="21" y="244"/>
                        <a:pt x="24" y="245"/>
                      </a:cubicBezTo>
                      <a:cubicBezTo>
                        <a:pt x="28" y="247"/>
                        <a:pt x="33" y="250"/>
                        <a:pt x="33" y="250"/>
                      </a:cubicBezTo>
                      <a:cubicBezTo>
                        <a:pt x="33" y="250"/>
                        <a:pt x="34" y="280"/>
                        <a:pt x="39" y="306"/>
                      </a:cubicBezTo>
                      <a:cubicBezTo>
                        <a:pt x="44" y="332"/>
                        <a:pt x="46" y="344"/>
                        <a:pt x="47" y="360"/>
                      </a:cubicBezTo>
                      <a:cubicBezTo>
                        <a:pt x="48" y="376"/>
                        <a:pt x="49" y="387"/>
                        <a:pt x="48" y="394"/>
                      </a:cubicBezTo>
                      <a:cubicBezTo>
                        <a:pt x="47" y="400"/>
                        <a:pt x="38" y="413"/>
                        <a:pt x="32" y="416"/>
                      </a:cubicBezTo>
                      <a:cubicBezTo>
                        <a:pt x="27" y="418"/>
                        <a:pt x="18" y="418"/>
                        <a:pt x="14" y="420"/>
                      </a:cubicBezTo>
                      <a:cubicBezTo>
                        <a:pt x="10" y="421"/>
                        <a:pt x="7" y="426"/>
                        <a:pt x="16" y="428"/>
                      </a:cubicBezTo>
                      <a:cubicBezTo>
                        <a:pt x="25" y="429"/>
                        <a:pt x="41" y="427"/>
                        <a:pt x="45" y="425"/>
                      </a:cubicBezTo>
                      <a:cubicBezTo>
                        <a:pt x="49" y="424"/>
                        <a:pt x="56" y="421"/>
                        <a:pt x="56" y="421"/>
                      </a:cubicBezTo>
                      <a:cubicBezTo>
                        <a:pt x="56" y="421"/>
                        <a:pt x="54" y="426"/>
                        <a:pt x="63" y="426"/>
                      </a:cubicBezTo>
                      <a:cubicBezTo>
                        <a:pt x="73" y="426"/>
                        <a:pt x="74" y="425"/>
                        <a:pt x="75" y="419"/>
                      </a:cubicBezTo>
                      <a:cubicBezTo>
                        <a:pt x="75" y="413"/>
                        <a:pt x="75" y="405"/>
                        <a:pt x="76" y="401"/>
                      </a:cubicBezTo>
                      <a:cubicBezTo>
                        <a:pt x="78" y="397"/>
                        <a:pt x="71" y="386"/>
                        <a:pt x="74" y="380"/>
                      </a:cubicBezTo>
                      <a:cubicBezTo>
                        <a:pt x="78" y="375"/>
                        <a:pt x="81" y="359"/>
                        <a:pt x="78" y="350"/>
                      </a:cubicBezTo>
                      <a:cubicBezTo>
                        <a:pt x="75" y="341"/>
                        <a:pt x="79" y="332"/>
                        <a:pt x="78" y="326"/>
                      </a:cubicBezTo>
                      <a:cubicBezTo>
                        <a:pt x="77" y="320"/>
                        <a:pt x="76" y="312"/>
                        <a:pt x="76" y="303"/>
                      </a:cubicBezTo>
                      <a:cubicBezTo>
                        <a:pt x="76" y="294"/>
                        <a:pt x="76" y="288"/>
                        <a:pt x="76" y="288"/>
                      </a:cubicBezTo>
                      <a:cubicBezTo>
                        <a:pt x="76" y="288"/>
                        <a:pt x="82" y="322"/>
                        <a:pt x="84" y="331"/>
                      </a:cubicBezTo>
                      <a:cubicBezTo>
                        <a:pt x="86" y="340"/>
                        <a:pt x="89" y="372"/>
                        <a:pt x="89" y="382"/>
                      </a:cubicBezTo>
                      <a:cubicBezTo>
                        <a:pt x="89" y="392"/>
                        <a:pt x="96" y="405"/>
                        <a:pt x="96" y="413"/>
                      </a:cubicBezTo>
                      <a:cubicBezTo>
                        <a:pt x="97" y="422"/>
                        <a:pt x="97" y="427"/>
                        <a:pt x="99" y="427"/>
                      </a:cubicBezTo>
                      <a:cubicBezTo>
                        <a:pt x="102" y="427"/>
                        <a:pt x="97" y="437"/>
                        <a:pt x="95" y="445"/>
                      </a:cubicBezTo>
                      <a:cubicBezTo>
                        <a:pt x="94" y="452"/>
                        <a:pt x="88" y="469"/>
                        <a:pt x="98" y="469"/>
                      </a:cubicBezTo>
                      <a:cubicBezTo>
                        <a:pt x="109" y="469"/>
                        <a:pt x="120" y="465"/>
                        <a:pt x="120" y="454"/>
                      </a:cubicBezTo>
                      <a:cubicBezTo>
                        <a:pt x="121" y="444"/>
                        <a:pt x="119" y="434"/>
                        <a:pt x="122" y="430"/>
                      </a:cubicBezTo>
                      <a:cubicBezTo>
                        <a:pt x="125" y="426"/>
                        <a:pt x="125" y="417"/>
                        <a:pt x="125" y="411"/>
                      </a:cubicBezTo>
                      <a:cubicBezTo>
                        <a:pt x="124" y="406"/>
                        <a:pt x="126" y="396"/>
                        <a:pt x="125" y="385"/>
                      </a:cubicBezTo>
                      <a:cubicBezTo>
                        <a:pt x="123" y="373"/>
                        <a:pt x="123" y="353"/>
                        <a:pt x="121" y="338"/>
                      </a:cubicBezTo>
                      <a:cubicBezTo>
                        <a:pt x="118" y="323"/>
                        <a:pt x="117" y="300"/>
                        <a:pt x="116" y="282"/>
                      </a:cubicBezTo>
                      <a:cubicBezTo>
                        <a:pt x="114" y="264"/>
                        <a:pt x="113" y="255"/>
                        <a:pt x="115" y="252"/>
                      </a:cubicBezTo>
                      <a:cubicBezTo>
                        <a:pt x="117" y="250"/>
                        <a:pt x="127" y="247"/>
                        <a:pt x="130" y="246"/>
                      </a:cubicBezTo>
                      <a:cubicBezTo>
                        <a:pt x="133" y="246"/>
                        <a:pt x="127" y="227"/>
                        <a:pt x="124" y="211"/>
                      </a:cubicBezTo>
                      <a:cubicBezTo>
                        <a:pt x="122" y="196"/>
                        <a:pt x="119" y="186"/>
                        <a:pt x="117" y="175"/>
                      </a:cubicBezTo>
                      <a:cubicBezTo>
                        <a:pt x="114" y="164"/>
                        <a:pt x="114" y="159"/>
                        <a:pt x="119" y="151"/>
                      </a:cubicBezTo>
                      <a:cubicBezTo>
                        <a:pt x="123" y="143"/>
                        <a:pt x="129" y="138"/>
                        <a:pt x="131" y="120"/>
                      </a:cubicBezTo>
                      <a:cubicBezTo>
                        <a:pt x="134" y="102"/>
                        <a:pt x="137" y="90"/>
                        <a:pt x="132" y="85"/>
                      </a:cubicBezTo>
                      <a:cubicBezTo>
                        <a:pt x="127" y="81"/>
                        <a:pt x="118" y="83"/>
                        <a:pt x="111" y="78"/>
                      </a:cubicBezTo>
                      <a:cubicBezTo>
                        <a:pt x="104" y="72"/>
                        <a:pt x="103" y="66"/>
                        <a:pt x="100" y="65"/>
                      </a:cubicBezTo>
                      <a:cubicBezTo>
                        <a:pt x="97" y="64"/>
                        <a:pt x="96" y="64"/>
                        <a:pt x="96" y="60"/>
                      </a:cubicBezTo>
                      <a:cubicBezTo>
                        <a:pt x="96" y="56"/>
                        <a:pt x="97" y="52"/>
                        <a:pt x="97" y="52"/>
                      </a:cubicBezTo>
                      <a:cubicBezTo>
                        <a:pt x="97" y="52"/>
                        <a:pt x="102" y="49"/>
                        <a:pt x="103" y="44"/>
                      </a:cubicBezTo>
                      <a:cubicBezTo>
                        <a:pt x="104" y="39"/>
                        <a:pt x="105" y="27"/>
                        <a:pt x="104" y="19"/>
                      </a:cubicBezTo>
                      <a:cubicBezTo>
                        <a:pt x="102" y="11"/>
                        <a:pt x="95" y="0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" name="Freeform 24"/>
                <p:cNvSpPr>
                  <a:spLocks/>
                </p:cNvSpPr>
                <p:nvPr/>
              </p:nvSpPr>
              <p:spPr bwMode="auto">
                <a:xfrm>
                  <a:off x="5040313" y="1809750"/>
                  <a:ext cx="127000" cy="96837"/>
                </a:xfrm>
                <a:custGeom>
                  <a:avLst/>
                  <a:gdLst>
                    <a:gd name="T0" fmla="*/ 2 w 34"/>
                    <a:gd name="T1" fmla="*/ 12 h 26"/>
                    <a:gd name="T2" fmla="*/ 0 w 34"/>
                    <a:gd name="T3" fmla="*/ 15 h 26"/>
                    <a:gd name="T4" fmla="*/ 1 w 34"/>
                    <a:gd name="T5" fmla="*/ 26 h 26"/>
                    <a:gd name="T6" fmla="*/ 8 w 34"/>
                    <a:gd name="T7" fmla="*/ 15 h 26"/>
                    <a:gd name="T8" fmla="*/ 14 w 34"/>
                    <a:gd name="T9" fmla="*/ 20 h 26"/>
                    <a:gd name="T10" fmla="*/ 15 w 34"/>
                    <a:gd name="T11" fmla="*/ 25 h 26"/>
                    <a:gd name="T12" fmla="*/ 34 w 34"/>
                    <a:gd name="T13" fmla="*/ 4 h 26"/>
                    <a:gd name="T14" fmla="*/ 31 w 34"/>
                    <a:gd name="T15" fmla="*/ 0 h 26"/>
                    <a:gd name="T16" fmla="*/ 9 w 34"/>
                    <a:gd name="T17" fmla="*/ 14 h 26"/>
                    <a:gd name="T18" fmla="*/ 2 w 34"/>
                    <a:gd name="T1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6">
                      <a:moveTo>
                        <a:pt x="2" y="12"/>
                      </a:moveTo>
                      <a:cubicBezTo>
                        <a:pt x="1" y="13"/>
                        <a:pt x="1" y="14"/>
                        <a:pt x="0" y="15"/>
                      </a:cubicBezTo>
                      <a:cubicBezTo>
                        <a:pt x="1" y="19"/>
                        <a:pt x="1" y="23"/>
                        <a:pt x="1" y="26"/>
                      </a:cubicBezTo>
                      <a:cubicBezTo>
                        <a:pt x="7" y="23"/>
                        <a:pt x="4" y="16"/>
                        <a:pt x="8" y="15"/>
                      </a:cubicBezTo>
                      <a:cubicBezTo>
                        <a:pt x="13" y="15"/>
                        <a:pt x="13" y="17"/>
                        <a:pt x="14" y="20"/>
                      </a:cubicBezTo>
                      <a:cubicBezTo>
                        <a:pt x="15" y="22"/>
                        <a:pt x="15" y="25"/>
                        <a:pt x="15" y="25"/>
                      </a:cubicBezTo>
                      <a:cubicBezTo>
                        <a:pt x="15" y="25"/>
                        <a:pt x="30" y="9"/>
                        <a:pt x="34" y="4"/>
                      </a:cubicBezTo>
                      <a:cubicBezTo>
                        <a:pt x="32" y="3"/>
                        <a:pt x="31" y="2"/>
                        <a:pt x="31" y="0"/>
                      </a:cubicBezTo>
                      <a:cubicBezTo>
                        <a:pt x="26" y="5"/>
                        <a:pt x="15" y="14"/>
                        <a:pt x="9" y="14"/>
                      </a:cubicBezTo>
                      <a:cubicBezTo>
                        <a:pt x="6" y="14"/>
                        <a:pt x="4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" name="Freeform 25"/>
                <p:cNvSpPr>
                  <a:spLocks/>
                </p:cNvSpPr>
                <p:nvPr/>
              </p:nvSpPr>
              <p:spPr bwMode="auto">
                <a:xfrm>
                  <a:off x="4975226" y="2073275"/>
                  <a:ext cx="57150" cy="74612"/>
                </a:xfrm>
                <a:custGeom>
                  <a:avLst/>
                  <a:gdLst>
                    <a:gd name="T0" fmla="*/ 7 w 15"/>
                    <a:gd name="T1" fmla="*/ 1 h 20"/>
                    <a:gd name="T2" fmla="*/ 15 w 15"/>
                    <a:gd name="T3" fmla="*/ 0 h 20"/>
                    <a:gd name="T4" fmla="*/ 8 w 15"/>
                    <a:gd name="T5" fmla="*/ 11 h 20"/>
                    <a:gd name="T6" fmla="*/ 8 w 15"/>
                    <a:gd name="T7" fmla="*/ 18 h 20"/>
                    <a:gd name="T8" fmla="*/ 2 w 15"/>
                    <a:gd name="T9" fmla="*/ 20 h 20"/>
                    <a:gd name="T10" fmla="*/ 2 w 15"/>
                    <a:gd name="T11" fmla="*/ 9 h 20"/>
                    <a:gd name="T12" fmla="*/ 7 w 15"/>
                    <a:gd name="T13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20">
                      <a:moveTo>
                        <a:pt x="7" y="1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8" y="5"/>
                        <a:pt x="8" y="11"/>
                      </a:cubicBezTo>
                      <a:cubicBezTo>
                        <a:pt x="8" y="16"/>
                        <a:pt x="8" y="18"/>
                        <a:pt x="8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0" y="14"/>
                        <a:pt x="2" y="9"/>
                      </a:cubicBezTo>
                      <a:cubicBezTo>
                        <a:pt x="4" y="4"/>
                        <a:pt x="6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" name="Freeform 26"/>
                <p:cNvSpPr>
                  <a:spLocks/>
                </p:cNvSpPr>
                <p:nvPr/>
              </p:nvSpPr>
              <p:spPr bwMode="auto">
                <a:xfrm>
                  <a:off x="4979988" y="2252663"/>
                  <a:ext cx="22225" cy="65087"/>
                </a:xfrm>
                <a:custGeom>
                  <a:avLst/>
                  <a:gdLst>
                    <a:gd name="T0" fmla="*/ 4 w 6"/>
                    <a:gd name="T1" fmla="*/ 0 h 17"/>
                    <a:gd name="T2" fmla="*/ 5 w 6"/>
                    <a:gd name="T3" fmla="*/ 13 h 17"/>
                    <a:gd name="T4" fmla="*/ 6 w 6"/>
                    <a:gd name="T5" fmla="*/ 17 h 17"/>
                    <a:gd name="T6" fmla="*/ 0 w 6"/>
                    <a:gd name="T7" fmla="*/ 16 h 17"/>
                    <a:gd name="T8" fmla="*/ 4 w 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7">
                      <a:moveTo>
                        <a:pt x="4" y="0"/>
                      </a:moveTo>
                      <a:cubicBezTo>
                        <a:pt x="4" y="0"/>
                        <a:pt x="5" y="9"/>
                        <a:pt x="5" y="13"/>
                      </a:cubicBezTo>
                      <a:cubicBezTo>
                        <a:pt x="6" y="16"/>
                        <a:pt x="6" y="17"/>
                        <a:pt x="6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8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>
                <a:off x="44320" y="2799896"/>
                <a:ext cx="1836345" cy="996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74">
                  <a:lnSpc>
                    <a:spcPct val="200000"/>
                  </a:lnSpc>
                </a:pPr>
                <a:r>
                  <a:rPr lang="ru-RU" sz="14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УМНИК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/>
                </a:r>
                <a:br>
                  <a:rPr lang="en-US" sz="1400" dirty="0" smtClean="0">
                    <a:solidFill>
                      <a:srgbClr val="002060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</a:br>
                <a:r>
                  <a:rPr lang="en-US" sz="12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umnik.fasie.ru</a:t>
                </a:r>
                <a:endParaRPr lang="en-US" sz="1200" dirty="0">
                  <a:solidFill>
                    <a:srgbClr val="002060"/>
                  </a:solidFill>
                  <a:ea typeface="Open Sans" pitchFamily="34" charset="0"/>
                  <a:cs typeface="Open Sans" pitchFamily="34" charset="0"/>
                </a:endParaRPr>
              </a:p>
              <a:p>
                <a:pPr defTabSz="816174"/>
                <a:r>
                  <a:rPr lang="ru-RU" sz="1050" dirty="0" smtClean="0">
                    <a:ea typeface="Open Sans" pitchFamily="34" charset="0"/>
                    <a:cs typeface="Open Sans" pitchFamily="34" charset="0"/>
                  </a:rPr>
                  <a:t>2-летняя программа</a:t>
                </a:r>
                <a:endParaRPr lang="en-US" sz="1050" dirty="0"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4878795" y="1083836"/>
                <a:ext cx="1836345" cy="465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algn="r" defTabSz="816174">
                  <a:lnSpc>
                    <a:spcPct val="200000"/>
                  </a:lnSpc>
                </a:pPr>
                <a:r>
                  <a:rPr lang="ru-RU" sz="14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КООПЕРАЦИЯ</a:t>
                </a:r>
                <a:endParaRPr lang="en-US" sz="1400" dirty="0">
                  <a:solidFill>
                    <a:srgbClr val="002060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cxnSp>
            <p:nvCxnSpPr>
              <p:cNvPr id="49" name="Elbow Connector 16"/>
              <p:cNvCxnSpPr>
                <a:stCxn id="83" idx="1"/>
              </p:cNvCxnSpPr>
              <p:nvPr/>
            </p:nvCxnSpPr>
            <p:spPr>
              <a:xfrm rot="10800000">
                <a:off x="414413" y="3871811"/>
                <a:ext cx="541943" cy="693010"/>
              </a:xfrm>
              <a:prstGeom prst="bentConnector2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30"/>
              <p:cNvCxnSpPr/>
              <p:nvPr/>
            </p:nvCxnSpPr>
            <p:spPr>
              <a:xfrm rot="10800000">
                <a:off x="6715140" y="1609367"/>
                <a:ext cx="857112" cy="40972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32"/>
              <p:cNvGrpSpPr/>
              <p:nvPr/>
            </p:nvGrpSpPr>
            <p:grpSpPr>
              <a:xfrm>
                <a:off x="1988133" y="3789588"/>
                <a:ext cx="2063556" cy="590161"/>
                <a:chOff x="2650844" y="5052784"/>
                <a:chExt cx="2751408" cy="786881"/>
              </a:xfrm>
            </p:grpSpPr>
            <p:sp>
              <p:nvSpPr>
                <p:cNvPr id="72" name="Flowchart: Manual Operation 9"/>
                <p:cNvSpPr/>
                <p:nvPr/>
              </p:nvSpPr>
              <p:spPr>
                <a:xfrm flipV="1">
                  <a:off x="2650844" y="5052784"/>
                  <a:ext cx="2751408" cy="307575"/>
                </a:xfrm>
                <a:prstGeom prst="flowChartManualOperation">
                  <a:avLst/>
                </a:prstGeom>
                <a:solidFill>
                  <a:srgbClr val="2980B9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  <p:sp>
              <p:nvSpPr>
                <p:cNvPr id="73" name="Rectangle 8"/>
                <p:cNvSpPr/>
                <p:nvPr/>
              </p:nvSpPr>
              <p:spPr>
                <a:xfrm>
                  <a:off x="2650844" y="5355620"/>
                  <a:ext cx="2751408" cy="484045"/>
                </a:xfrm>
                <a:prstGeom prst="rect">
                  <a:avLst/>
                </a:prstGeom>
                <a:solidFill>
                  <a:srgbClr val="2980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Open Sans" pitchFamily="34" charset="0"/>
                      <a:ea typeface="Open Sans" pitchFamily="34" charset="0"/>
                      <a:cs typeface="Open Sans" pitchFamily="34" charset="0"/>
                    </a:rPr>
                    <a:t>2 000 000 руб.</a:t>
                  </a:r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</p:grpSp>
          <p:grpSp>
            <p:nvGrpSpPr>
              <p:cNvPr id="52" name="Group 33"/>
              <p:cNvGrpSpPr/>
              <p:nvPr/>
            </p:nvGrpSpPr>
            <p:grpSpPr>
              <a:xfrm>
                <a:off x="3019911" y="3426554"/>
                <a:ext cx="2063556" cy="590160"/>
                <a:chOff x="4026548" y="4568739"/>
                <a:chExt cx="2751408" cy="786880"/>
              </a:xfrm>
            </p:grpSpPr>
            <p:sp>
              <p:nvSpPr>
                <p:cNvPr id="70" name="Flowchart: Manual Operation 7"/>
                <p:cNvSpPr/>
                <p:nvPr/>
              </p:nvSpPr>
              <p:spPr>
                <a:xfrm flipV="1">
                  <a:off x="4026548" y="4568739"/>
                  <a:ext cx="2751408" cy="307575"/>
                </a:xfrm>
                <a:prstGeom prst="flowChartManualOperation">
                  <a:avLst/>
                </a:prstGeom>
                <a:solidFill>
                  <a:srgbClr val="16A085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  <p:sp>
              <p:nvSpPr>
                <p:cNvPr id="71" name="Rectangle 6"/>
                <p:cNvSpPr/>
                <p:nvPr/>
              </p:nvSpPr>
              <p:spPr>
                <a:xfrm>
                  <a:off x="4026548" y="4871574"/>
                  <a:ext cx="2751408" cy="484045"/>
                </a:xfrm>
                <a:prstGeom prst="rect">
                  <a:avLst/>
                </a:prstGeom>
                <a:solidFill>
                  <a:srgbClr val="16A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Open Sans" pitchFamily="34" charset="0"/>
                      <a:ea typeface="Open Sans" pitchFamily="34" charset="0"/>
                      <a:cs typeface="Open Sans" pitchFamily="34" charset="0"/>
                    </a:rPr>
                    <a:t>3 000 000 руб.</a:t>
                  </a:r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</p:grpSp>
          <p:grpSp>
            <p:nvGrpSpPr>
              <p:cNvPr id="53" name="Group 34"/>
              <p:cNvGrpSpPr/>
              <p:nvPr/>
            </p:nvGrpSpPr>
            <p:grpSpPr>
              <a:xfrm>
                <a:off x="4051689" y="3063520"/>
                <a:ext cx="2063556" cy="590161"/>
                <a:chOff x="5402252" y="4084693"/>
                <a:chExt cx="2751408" cy="786881"/>
              </a:xfrm>
            </p:grpSpPr>
            <p:sp>
              <p:nvSpPr>
                <p:cNvPr id="68" name="Flowchart: Manual Operation 5"/>
                <p:cNvSpPr/>
                <p:nvPr/>
              </p:nvSpPr>
              <p:spPr>
                <a:xfrm flipV="1">
                  <a:off x="5402252" y="4084693"/>
                  <a:ext cx="2751408" cy="307575"/>
                </a:xfrm>
                <a:prstGeom prst="flowChartManualOperation">
                  <a:avLst/>
                </a:prstGeom>
                <a:solidFill>
                  <a:srgbClr val="94B64E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  <p:sp>
              <p:nvSpPr>
                <p:cNvPr id="69" name="Rectangle 4"/>
                <p:cNvSpPr/>
                <p:nvPr/>
              </p:nvSpPr>
              <p:spPr>
                <a:xfrm>
                  <a:off x="5402252" y="4387529"/>
                  <a:ext cx="2751408" cy="484045"/>
                </a:xfrm>
                <a:prstGeom prst="rect">
                  <a:avLst/>
                </a:prstGeom>
                <a:solidFill>
                  <a:srgbClr val="94B6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Open Sans" pitchFamily="34" charset="0"/>
                      <a:ea typeface="Open Sans" pitchFamily="34" charset="0"/>
                      <a:cs typeface="Open Sans" pitchFamily="34" charset="0"/>
                    </a:rPr>
                    <a:t>4 000 000 руб.</a:t>
                  </a:r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</p:grpSp>
          <p:grpSp>
            <p:nvGrpSpPr>
              <p:cNvPr id="54" name="Group 35"/>
              <p:cNvGrpSpPr/>
              <p:nvPr/>
            </p:nvGrpSpPr>
            <p:grpSpPr>
              <a:xfrm>
                <a:off x="5083466" y="2713536"/>
                <a:ext cx="2346053" cy="590161"/>
                <a:chOff x="6777956" y="3618048"/>
                <a:chExt cx="2751408" cy="786881"/>
              </a:xfrm>
            </p:grpSpPr>
            <p:sp>
              <p:nvSpPr>
                <p:cNvPr id="66" name="Flowchart: Manual Operation 15"/>
                <p:cNvSpPr/>
                <p:nvPr/>
              </p:nvSpPr>
              <p:spPr>
                <a:xfrm flipV="1">
                  <a:off x="6777956" y="3618048"/>
                  <a:ext cx="2751408" cy="307575"/>
                </a:xfrm>
                <a:prstGeom prst="flowChartManualOperation">
                  <a:avLst/>
                </a:prstGeom>
                <a:solidFill>
                  <a:srgbClr val="F39C12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  <p:sp>
              <p:nvSpPr>
                <p:cNvPr id="67" name="Rectangle 14"/>
                <p:cNvSpPr/>
                <p:nvPr/>
              </p:nvSpPr>
              <p:spPr>
                <a:xfrm>
                  <a:off x="6777956" y="3920884"/>
                  <a:ext cx="2751408" cy="484045"/>
                </a:xfrm>
                <a:prstGeom prst="rect">
                  <a:avLst/>
                </a:prstGeom>
                <a:solidFill>
                  <a:srgbClr val="F39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Open Sans" pitchFamily="34" charset="0"/>
                      <a:ea typeface="Open Sans" pitchFamily="34" charset="0"/>
                      <a:cs typeface="Open Sans" pitchFamily="34" charset="0"/>
                    </a:rPr>
                    <a:t>До 20 000 000 руб.</a:t>
                  </a:r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</p:grpSp>
          <p:grpSp>
            <p:nvGrpSpPr>
              <p:cNvPr id="55" name="Group 36"/>
              <p:cNvGrpSpPr/>
              <p:nvPr/>
            </p:nvGrpSpPr>
            <p:grpSpPr>
              <a:xfrm>
                <a:off x="6115244" y="2350503"/>
                <a:ext cx="2528721" cy="590161"/>
                <a:chOff x="8153660" y="3134003"/>
                <a:chExt cx="2751408" cy="786881"/>
              </a:xfrm>
            </p:grpSpPr>
            <p:sp>
              <p:nvSpPr>
                <p:cNvPr id="64" name="Flowchart: Manual Operation 13"/>
                <p:cNvSpPr/>
                <p:nvPr/>
              </p:nvSpPr>
              <p:spPr>
                <a:xfrm flipV="1">
                  <a:off x="8153660" y="3134003"/>
                  <a:ext cx="2751408" cy="307575"/>
                </a:xfrm>
                <a:prstGeom prst="flowChartManualOperation">
                  <a:avLst/>
                </a:prstGeom>
                <a:solidFill>
                  <a:srgbClr val="C0392B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  <p:sp>
              <p:nvSpPr>
                <p:cNvPr id="65" name="Rectangle 12"/>
                <p:cNvSpPr/>
                <p:nvPr/>
              </p:nvSpPr>
              <p:spPr>
                <a:xfrm>
                  <a:off x="8153660" y="3436839"/>
                  <a:ext cx="2751408" cy="484045"/>
                </a:xfrm>
                <a:prstGeom prst="rect">
                  <a:avLst/>
                </a:prstGeom>
                <a:solidFill>
                  <a:srgbClr val="C039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Open Sans" pitchFamily="34" charset="0"/>
                      <a:ea typeface="Open Sans" pitchFamily="34" charset="0"/>
                      <a:cs typeface="Open Sans" pitchFamily="34" charset="0"/>
                    </a:rPr>
                    <a:t>До 25 000 000 руб.</a:t>
                  </a:r>
                  <a:endParaRPr lang="en-US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endParaRPr>
                </a:p>
              </p:txBody>
            </p:sp>
          </p:grpSp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1174284" y="2749972"/>
                <a:ext cx="1085754" cy="627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74">
                  <a:lnSpc>
                    <a:spcPct val="200000"/>
                  </a:lnSpc>
                </a:pPr>
                <a:r>
                  <a:rPr lang="ru-RU" sz="14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СТАРТ</a:t>
                </a:r>
                <a:endParaRPr lang="en-US" sz="1400" dirty="0">
                  <a:solidFill>
                    <a:srgbClr val="002060"/>
                  </a:solidFill>
                  <a:ea typeface="Open Sans" pitchFamily="34" charset="0"/>
                  <a:cs typeface="Open Sans" pitchFamily="34" charset="0"/>
                </a:endParaRPr>
              </a:p>
              <a:p>
                <a:pPr defTabSz="816174"/>
                <a:r>
                  <a:rPr lang="ru-RU" sz="1050" dirty="0" smtClean="0">
                    <a:ea typeface="Open Sans" pitchFamily="34" charset="0"/>
                    <a:cs typeface="Open Sans" pitchFamily="34" charset="0"/>
                  </a:rPr>
                  <a:t>1-ый год</a:t>
                </a:r>
                <a:endParaRPr lang="en-US" sz="1050" dirty="0">
                  <a:ea typeface="Open Sans" pitchFamily="34" charset="0"/>
                  <a:cs typeface="Open Sans" pitchFamily="34" charset="0"/>
                </a:endParaRPr>
              </a:p>
            </p:txBody>
          </p:sp>
          <p:cxnSp>
            <p:nvCxnSpPr>
              <p:cNvPr id="57" name="Elbow Connector 16"/>
              <p:cNvCxnSpPr/>
              <p:nvPr/>
            </p:nvCxnSpPr>
            <p:spPr>
              <a:xfrm rot="10800000">
                <a:off x="1446190" y="3323704"/>
                <a:ext cx="541943" cy="693010"/>
              </a:xfrm>
              <a:prstGeom prst="bentConnector2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2932095" y="2581463"/>
                <a:ext cx="1085754" cy="627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74">
                  <a:lnSpc>
                    <a:spcPct val="200000"/>
                  </a:lnSpc>
                </a:pPr>
                <a:r>
                  <a:rPr lang="ru-RU" sz="14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СТАРТ</a:t>
                </a:r>
                <a:endParaRPr lang="en-US" sz="1400" dirty="0">
                  <a:solidFill>
                    <a:srgbClr val="002060"/>
                  </a:solidFill>
                  <a:ea typeface="Open Sans" pitchFamily="34" charset="0"/>
                  <a:cs typeface="Open Sans" pitchFamily="34" charset="0"/>
                </a:endParaRPr>
              </a:p>
              <a:p>
                <a:pPr defTabSz="816174"/>
                <a:r>
                  <a:rPr lang="ru-RU" sz="1050" dirty="0" smtClean="0">
                    <a:ea typeface="Open Sans" pitchFamily="34" charset="0"/>
                    <a:cs typeface="Open Sans" pitchFamily="34" charset="0"/>
                  </a:rPr>
                  <a:t>2-ой год</a:t>
                </a:r>
                <a:endParaRPr lang="en-US" sz="1050" dirty="0">
                  <a:ea typeface="Open Sans" pitchFamily="34" charset="0"/>
                  <a:cs typeface="Open Sans" pitchFamily="34" charset="0"/>
                </a:endParaRPr>
              </a:p>
            </p:txBody>
          </p:sp>
          <p:cxnSp>
            <p:nvCxnSpPr>
              <p:cNvPr id="59" name="Elbow Connector 16"/>
              <p:cNvCxnSpPr/>
              <p:nvPr/>
            </p:nvCxnSpPr>
            <p:spPr>
              <a:xfrm rot="5400000" flipH="1" flipV="1">
                <a:off x="3016875" y="3436776"/>
                <a:ext cx="433807" cy="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 Box 10"/>
              <p:cNvSpPr txBox="1">
                <a:spLocks noChangeArrowheads="1"/>
              </p:cNvSpPr>
              <p:nvPr/>
            </p:nvSpPr>
            <p:spPr bwMode="auto">
              <a:xfrm>
                <a:off x="3508812" y="2047373"/>
                <a:ext cx="1085754" cy="627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74">
                  <a:lnSpc>
                    <a:spcPct val="200000"/>
                  </a:lnSpc>
                </a:pPr>
                <a:r>
                  <a:rPr lang="ru-RU" sz="14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СТАРТ</a:t>
                </a:r>
                <a:endParaRPr lang="en-US" sz="1400" dirty="0">
                  <a:solidFill>
                    <a:srgbClr val="002060"/>
                  </a:solidFill>
                  <a:ea typeface="Open Sans" pitchFamily="34" charset="0"/>
                  <a:cs typeface="Open Sans" pitchFamily="34" charset="0"/>
                </a:endParaRPr>
              </a:p>
              <a:p>
                <a:pPr defTabSz="816174"/>
                <a:r>
                  <a:rPr lang="ru-RU" sz="1050" dirty="0" smtClean="0">
                    <a:ea typeface="Open Sans" pitchFamily="34" charset="0"/>
                    <a:cs typeface="Open Sans" pitchFamily="34" charset="0"/>
                  </a:rPr>
                  <a:t>3-ий год</a:t>
                </a:r>
                <a:endParaRPr lang="en-US" sz="1050" dirty="0">
                  <a:ea typeface="Open Sans" pitchFamily="34" charset="0"/>
                  <a:cs typeface="Open Sans" pitchFamily="34" charset="0"/>
                </a:endParaRPr>
              </a:p>
            </p:txBody>
          </p:sp>
          <p:cxnSp>
            <p:nvCxnSpPr>
              <p:cNvPr id="61" name="Elbow Connector 16"/>
              <p:cNvCxnSpPr/>
              <p:nvPr/>
            </p:nvCxnSpPr>
            <p:spPr>
              <a:xfrm rot="10800000">
                <a:off x="3745346" y="2659592"/>
                <a:ext cx="541943" cy="693010"/>
              </a:xfrm>
              <a:prstGeom prst="bentConnector2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>
                <a:off x="4155203" y="1792886"/>
                <a:ext cx="2101289" cy="788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4290" tIns="17145" rIns="34290" bIns="17145">
                <a:spAutoFit/>
              </a:bodyPr>
              <a:lstStyle/>
              <a:p>
                <a:pPr defTabSz="816174"/>
                <a:r>
                  <a:rPr lang="ru-RU" sz="1400" dirty="0" smtClean="0">
                    <a:solidFill>
                      <a:srgbClr val="002060"/>
                    </a:solidFill>
                    <a:ea typeface="Open Sans" pitchFamily="34" charset="0"/>
                    <a:cs typeface="Open Sans" pitchFamily="34" charset="0"/>
                  </a:rPr>
                  <a:t>КОММЕРЦИАЛИЗАЦИЯ, РАЗВИТИЕ</a:t>
                </a:r>
              </a:p>
              <a:p>
                <a:pPr defTabSz="816174">
                  <a:lnSpc>
                    <a:spcPct val="150000"/>
                  </a:lnSpc>
                </a:pPr>
                <a:r>
                  <a:rPr lang="ru-RU" sz="1400" dirty="0" smtClean="0">
                    <a:solidFill>
                      <a:srgbClr val="002060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 </a:t>
                </a:r>
              </a:p>
            </p:txBody>
          </p:sp>
          <p:cxnSp>
            <p:nvCxnSpPr>
              <p:cNvPr id="63" name="Elbow Connector 16"/>
              <p:cNvCxnSpPr/>
              <p:nvPr/>
            </p:nvCxnSpPr>
            <p:spPr>
              <a:xfrm rot="10800000">
                <a:off x="4590503" y="2313087"/>
                <a:ext cx="541943" cy="693010"/>
              </a:xfrm>
              <a:prstGeom prst="bentConnector2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067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ПРОГРАММЫ ФОНДА как инструмент реализации программ развития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712917" y="1330953"/>
            <a:ext cx="7802433" cy="4954046"/>
            <a:chOff x="857473" y="945132"/>
            <a:chExt cx="7548959" cy="5627140"/>
          </a:xfrm>
        </p:grpSpPr>
        <p:graphicFrame>
          <p:nvGraphicFramePr>
            <p:cNvPr id="86" name="Схема 85"/>
            <p:cNvGraphicFramePr/>
            <p:nvPr>
              <p:extLst>
                <p:ext uri="{D42A27DB-BD31-4B8C-83A1-F6EECF244321}">
                  <p14:modId xmlns:p14="http://schemas.microsoft.com/office/powerpoint/2010/main" val="890030317"/>
                </p:ext>
              </p:extLst>
            </p:nvPr>
          </p:nvGraphicFramePr>
          <p:xfrm>
            <a:off x="857473" y="1000108"/>
            <a:ext cx="7548959" cy="55721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3" name="Line 10"/>
            <p:cNvSpPr>
              <a:spLocks noChangeShapeType="1"/>
            </p:cNvSpPr>
            <p:nvPr/>
          </p:nvSpPr>
          <p:spPr bwMode="auto">
            <a:xfrm flipH="1">
              <a:off x="5364163" y="4868863"/>
              <a:ext cx="431800" cy="144462"/>
            </a:xfrm>
            <a:prstGeom prst="line">
              <a:avLst/>
            </a:prstGeom>
            <a:noFill/>
            <a:ln w="9525">
              <a:solidFill>
                <a:srgbClr val="F39C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769252" y="2007578"/>
              <a:ext cx="1406249" cy="705512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 w="28575">
              <a:solidFill>
                <a:srgbClr val="C0392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СТАРТ, УМНИК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6175396" y="4516106"/>
              <a:ext cx="1666449" cy="705512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 w="28575">
              <a:solidFill>
                <a:srgbClr val="C0392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СТАРТ</a:t>
              </a:r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315869" y="4516106"/>
              <a:ext cx="1678316" cy="705512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 w="28575">
              <a:solidFill>
                <a:srgbClr val="C0392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ИНТЕРНАЦИОНАЛИЗАЦИЯ (Международное сотрудничество</a:t>
              </a:r>
              <a:r>
                <a:rPr lang="ru-RU" sz="1200" b="1" dirty="0"/>
                <a:t>)</a:t>
              </a: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1003624" y="2007578"/>
              <a:ext cx="1505474" cy="705512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 w="28575">
              <a:solidFill>
                <a:srgbClr val="C0392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КООПЕРАЦИЯ, КОММЕРЦИАЛИЗАЦИЯ, РАЗВИТИЕ</a:t>
              </a:r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5174671" y="945132"/>
              <a:ext cx="1406249" cy="706106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 w="28575">
              <a:solidFill>
                <a:srgbClr val="C0392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УМНИК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8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УМНИК - участник </a:t>
            </a:r>
            <a:r>
              <a:rPr lang="ru-RU" sz="3200" b="1" dirty="0" smtClean="0">
                <a:solidFill>
                  <a:srgbClr val="002060"/>
                </a:solidFill>
                <a:ea typeface="Open Sans Semibold" pitchFamily="34" charset="0"/>
                <a:cs typeface="Open Sans Semibold" pitchFamily="34" charset="0"/>
              </a:rPr>
              <a:t>молодёжного научно-инновационного конкурса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3" r="3256" b="9465"/>
          <a:stretch/>
        </p:blipFill>
        <p:spPr>
          <a:xfrm>
            <a:off x="3776871" y="1772805"/>
            <a:ext cx="5367796" cy="2695892"/>
          </a:xfrm>
          <a:prstGeom prst="rect">
            <a:avLst/>
          </a:prstGeom>
        </p:spPr>
      </p:pic>
      <p:sp>
        <p:nvSpPr>
          <p:cNvPr id="104" name="Rectangle 8"/>
          <p:cNvSpPr/>
          <p:nvPr/>
        </p:nvSpPr>
        <p:spPr>
          <a:xfrm>
            <a:off x="1" y="1762383"/>
            <a:ext cx="3776870" cy="271494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000"/>
          </a:p>
        </p:txBody>
      </p:sp>
      <p:sp>
        <p:nvSpPr>
          <p:cNvPr id="106" name="Oval 11"/>
          <p:cNvSpPr/>
          <p:nvPr/>
        </p:nvSpPr>
        <p:spPr>
          <a:xfrm>
            <a:off x="3439681" y="2799299"/>
            <a:ext cx="674378" cy="674379"/>
          </a:xfrm>
          <a:prstGeom prst="ellipse">
            <a:avLst/>
          </a:prstGeom>
          <a:solidFill>
            <a:srgbClr val="2980B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val 12"/>
          <p:cNvSpPr/>
          <p:nvPr/>
        </p:nvSpPr>
        <p:spPr>
          <a:xfrm>
            <a:off x="3439681" y="3684964"/>
            <a:ext cx="674378" cy="674379"/>
          </a:xfrm>
          <a:prstGeom prst="ellipse">
            <a:avLst/>
          </a:prstGeom>
          <a:solidFill>
            <a:srgbClr val="2980B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Oval 9"/>
          <p:cNvSpPr/>
          <p:nvPr/>
        </p:nvSpPr>
        <p:spPr>
          <a:xfrm>
            <a:off x="3439681" y="1940024"/>
            <a:ext cx="674378" cy="674379"/>
          </a:xfrm>
          <a:prstGeom prst="ellipse">
            <a:avLst/>
          </a:prstGeom>
          <a:solidFill>
            <a:srgbClr val="2980B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0" y="1868572"/>
            <a:ext cx="3347829" cy="8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r>
              <a:rPr lang="ru-RU" sz="1100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Государственная </a:t>
            </a:r>
            <a:r>
              <a:rPr lang="ru-RU" sz="11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поддержка молодых учёных, стремящихся </a:t>
            </a:r>
            <a:r>
              <a:rPr lang="ru-RU" sz="1100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самореализоваться</a:t>
            </a:r>
            <a:r>
              <a:rPr lang="ru-RU" sz="11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через инновационную деятельность, и стимулирование массового участия молодежи в научно-технической и инновационной деятельности.</a:t>
            </a:r>
            <a:endParaRPr lang="en-US" sz="11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0" name="Text Box 10"/>
          <p:cNvSpPr txBox="1">
            <a:spLocks noChangeArrowheads="1"/>
          </p:cNvSpPr>
          <p:nvPr/>
        </p:nvSpPr>
        <p:spPr bwMode="auto">
          <a:xfrm>
            <a:off x="1" y="2901382"/>
            <a:ext cx="3347828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r>
              <a:rPr lang="ru-RU" sz="11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Проведение молодыми учеными и специалистами НИР с целью внедрения их результатов в хозяйственный оборот</a:t>
            </a:r>
            <a:r>
              <a:rPr lang="ru-RU" sz="11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11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1" y="3613702"/>
            <a:ext cx="3347828" cy="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r>
              <a:rPr lang="ru-RU" sz="1100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Стимулирование </a:t>
            </a:r>
            <a:r>
              <a:rPr lang="ru-RU" sz="11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молодых ученых и специалистов к созданию малых инновационных предприятий, необходимых для коммерциализации результатов научных разработок.</a:t>
            </a:r>
            <a:endParaRPr lang="en-US" sz="11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2" name="Freeform 123"/>
          <p:cNvSpPr>
            <a:spLocks noChangeArrowheads="1"/>
          </p:cNvSpPr>
          <p:nvPr/>
        </p:nvSpPr>
        <p:spPr bwMode="auto">
          <a:xfrm>
            <a:off x="3560320" y="3815392"/>
            <a:ext cx="435600" cy="446400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01"/>
          <p:cNvSpPr>
            <a:spLocks noChangeArrowheads="1"/>
          </p:cNvSpPr>
          <p:nvPr/>
        </p:nvSpPr>
        <p:spPr bwMode="auto">
          <a:xfrm>
            <a:off x="3532070" y="2960088"/>
            <a:ext cx="489600" cy="3528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87"/>
          <p:cNvSpPr>
            <a:spLocks/>
          </p:cNvSpPr>
          <p:nvPr/>
        </p:nvSpPr>
        <p:spPr bwMode="auto">
          <a:xfrm>
            <a:off x="3553120" y="2076342"/>
            <a:ext cx="442800" cy="38520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es-ES" sz="22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0" y="5108437"/>
            <a:ext cx="9163823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2800" b="1" spc="-113" dirty="0" smtClean="0">
                <a:solidFill>
                  <a:srgbClr val="002060"/>
                </a:solidFill>
                <a:ea typeface="Open Sans" pitchFamily="34" charset="0"/>
                <a:cs typeface="Open Sans" pitchFamily="34" charset="0"/>
              </a:rPr>
              <a:t>ГРАНТ </a:t>
            </a:r>
            <a:r>
              <a:rPr lang="ru-RU" sz="2800" b="1" spc="-113" dirty="0" smtClean="0">
                <a:solidFill>
                  <a:srgbClr val="FF0000"/>
                </a:solidFill>
                <a:ea typeface="Open Sans" pitchFamily="34" charset="0"/>
                <a:cs typeface="Open Sans" pitchFamily="34" charset="0"/>
              </a:rPr>
              <a:t>400 тыс. рублей </a:t>
            </a:r>
            <a:r>
              <a:rPr lang="ru-RU" sz="2800" b="1" spc="-113" dirty="0" smtClean="0">
                <a:solidFill>
                  <a:srgbClr val="002060"/>
                </a:solidFill>
                <a:ea typeface="Open Sans" pitchFamily="34" charset="0"/>
                <a:cs typeface="Open Sans" pitchFamily="34" charset="0"/>
              </a:rPr>
              <a:t>на развитие своей идеи</a:t>
            </a:r>
            <a:endParaRPr lang="en-CA" sz="2800" b="1" spc="-113" dirty="0">
              <a:solidFill>
                <a:srgbClr val="FF0000"/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УМНИК: направления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Oval 8"/>
          <p:cNvSpPr/>
          <p:nvPr/>
        </p:nvSpPr>
        <p:spPr>
          <a:xfrm>
            <a:off x="3724320" y="2357526"/>
            <a:ext cx="1720957" cy="1720957"/>
          </a:xfrm>
          <a:prstGeom prst="ellipse">
            <a:avLst/>
          </a:prstGeom>
          <a:solidFill>
            <a:srgbClr val="00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192308" y="2357526"/>
            <a:ext cx="1720957" cy="1720957"/>
            <a:chOff x="2192308" y="1268314"/>
            <a:chExt cx="1720957" cy="1720957"/>
          </a:xfrm>
        </p:grpSpPr>
        <p:grpSp>
          <p:nvGrpSpPr>
            <p:cNvPr id="18" name="Group 4"/>
            <p:cNvGrpSpPr/>
            <p:nvPr/>
          </p:nvGrpSpPr>
          <p:grpSpPr>
            <a:xfrm>
              <a:off x="2192308" y="1268314"/>
              <a:ext cx="1720957" cy="1720957"/>
              <a:chOff x="2853975" y="1691084"/>
              <a:chExt cx="2294609" cy="2294609"/>
            </a:xfrm>
            <a:solidFill>
              <a:srgbClr val="EE3232"/>
            </a:solidFill>
          </p:grpSpPr>
          <p:sp>
            <p:nvSpPr>
              <p:cNvPr id="21" name="Oval 7"/>
              <p:cNvSpPr/>
              <p:nvPr/>
            </p:nvSpPr>
            <p:spPr>
              <a:xfrm>
                <a:off x="2853975" y="1691084"/>
                <a:ext cx="2294609" cy="2294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sz="1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33"/>
              <p:cNvGrpSpPr/>
              <p:nvPr/>
            </p:nvGrpSpPr>
            <p:grpSpPr>
              <a:xfrm>
                <a:off x="3690604" y="2678852"/>
                <a:ext cx="621351" cy="319072"/>
                <a:chOff x="7991476" y="3906838"/>
                <a:chExt cx="352425" cy="180975"/>
              </a:xfrm>
              <a:grpFill/>
            </p:grpSpPr>
            <p:sp>
              <p:nvSpPr>
                <p:cNvPr id="23" name="Rectangle 49"/>
                <p:cNvSpPr>
                  <a:spLocks noChangeArrowheads="1"/>
                </p:cNvSpPr>
                <p:nvPr/>
              </p:nvSpPr>
              <p:spPr bwMode="auto">
                <a:xfrm>
                  <a:off x="8145463" y="3937001"/>
                  <a:ext cx="71438" cy="1174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Rectangle 50"/>
                <p:cNvSpPr>
                  <a:spLocks noChangeArrowheads="1"/>
                </p:cNvSpPr>
                <p:nvPr/>
              </p:nvSpPr>
              <p:spPr bwMode="auto">
                <a:xfrm>
                  <a:off x="8231188" y="3937001"/>
                  <a:ext cx="71438" cy="1174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48"/>
                <p:cNvSpPr>
                  <a:spLocks noEditPoints="1"/>
                </p:cNvSpPr>
                <p:nvPr/>
              </p:nvSpPr>
              <p:spPr bwMode="auto">
                <a:xfrm>
                  <a:off x="7991476" y="3906838"/>
                  <a:ext cx="352425" cy="180975"/>
                </a:xfrm>
                <a:custGeom>
                  <a:avLst/>
                  <a:gdLst>
                    <a:gd name="T0" fmla="*/ 88 w 94"/>
                    <a:gd name="T1" fmla="*/ 0 h 48"/>
                    <a:gd name="T2" fmla="*/ 13 w 94"/>
                    <a:gd name="T3" fmla="*/ 0 h 48"/>
                    <a:gd name="T4" fmla="*/ 7 w 94"/>
                    <a:gd name="T5" fmla="*/ 5 h 48"/>
                    <a:gd name="T6" fmla="*/ 7 w 94"/>
                    <a:gd name="T7" fmla="*/ 15 h 48"/>
                    <a:gd name="T8" fmla="*/ 0 w 94"/>
                    <a:gd name="T9" fmla="*/ 15 h 48"/>
                    <a:gd name="T10" fmla="*/ 0 w 94"/>
                    <a:gd name="T11" fmla="*/ 33 h 48"/>
                    <a:gd name="T12" fmla="*/ 7 w 94"/>
                    <a:gd name="T13" fmla="*/ 33 h 48"/>
                    <a:gd name="T14" fmla="*/ 7 w 94"/>
                    <a:gd name="T15" fmla="*/ 43 h 48"/>
                    <a:gd name="T16" fmla="*/ 13 w 94"/>
                    <a:gd name="T17" fmla="*/ 48 h 48"/>
                    <a:gd name="T18" fmla="*/ 88 w 94"/>
                    <a:gd name="T19" fmla="*/ 48 h 48"/>
                    <a:gd name="T20" fmla="*/ 94 w 94"/>
                    <a:gd name="T21" fmla="*/ 43 h 48"/>
                    <a:gd name="T22" fmla="*/ 94 w 94"/>
                    <a:gd name="T23" fmla="*/ 5 h 48"/>
                    <a:gd name="T24" fmla="*/ 88 w 94"/>
                    <a:gd name="T25" fmla="*/ 0 h 48"/>
                    <a:gd name="T26" fmla="*/ 88 w 94"/>
                    <a:gd name="T27" fmla="*/ 42 h 48"/>
                    <a:gd name="T28" fmla="*/ 87 w 94"/>
                    <a:gd name="T29" fmla="*/ 43 h 48"/>
                    <a:gd name="T30" fmla="*/ 13 w 94"/>
                    <a:gd name="T31" fmla="*/ 43 h 48"/>
                    <a:gd name="T32" fmla="*/ 12 w 94"/>
                    <a:gd name="T33" fmla="*/ 42 h 48"/>
                    <a:gd name="T34" fmla="*/ 12 w 94"/>
                    <a:gd name="T35" fmla="*/ 5 h 48"/>
                    <a:gd name="T36" fmla="*/ 13 w 94"/>
                    <a:gd name="T37" fmla="*/ 4 h 48"/>
                    <a:gd name="T38" fmla="*/ 87 w 94"/>
                    <a:gd name="T39" fmla="*/ 4 h 48"/>
                    <a:gd name="T40" fmla="*/ 88 w 94"/>
                    <a:gd name="T41" fmla="*/ 5 h 48"/>
                    <a:gd name="T42" fmla="*/ 88 w 94"/>
                    <a:gd name="T43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48">
                      <a:moveTo>
                        <a:pt x="88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0" y="0"/>
                        <a:pt x="7" y="2"/>
                        <a:pt x="7" y="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6"/>
                        <a:pt x="10" y="48"/>
                        <a:pt x="13" y="48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91" y="48"/>
                        <a:pt x="94" y="46"/>
                        <a:pt x="94" y="43"/>
                      </a:cubicBezTo>
                      <a:cubicBezTo>
                        <a:pt x="94" y="5"/>
                        <a:pt x="94" y="5"/>
                        <a:pt x="94" y="5"/>
                      </a:cubicBezTo>
                      <a:cubicBezTo>
                        <a:pt x="94" y="2"/>
                        <a:pt x="91" y="0"/>
                        <a:pt x="88" y="0"/>
                      </a:cubicBezTo>
                      <a:close/>
                      <a:moveTo>
                        <a:pt x="88" y="42"/>
                      </a:moveTo>
                      <a:cubicBezTo>
                        <a:pt x="88" y="43"/>
                        <a:pt x="88" y="43"/>
                        <a:pt x="87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2" y="43"/>
                        <a:pt x="12" y="4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3" y="4"/>
                        <a:pt x="13" y="4"/>
                      </a:cubicBezTo>
                      <a:cubicBezTo>
                        <a:pt x="87" y="4"/>
                        <a:pt x="87" y="4"/>
                        <a:pt x="87" y="4"/>
                      </a:cubicBezTo>
                      <a:cubicBezTo>
                        <a:pt x="88" y="4"/>
                        <a:pt x="88" y="5"/>
                        <a:pt x="88" y="5"/>
                      </a:cubicBezTo>
                      <a:lnTo>
                        <a:pt x="88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9" name="Freeform 119"/>
            <p:cNvSpPr>
              <a:spLocks noChangeArrowheads="1"/>
            </p:cNvSpPr>
            <p:nvPr/>
          </p:nvSpPr>
          <p:spPr bwMode="auto">
            <a:xfrm>
              <a:off x="2766437" y="1857370"/>
              <a:ext cx="596027" cy="532732"/>
            </a:xfrm>
            <a:custGeom>
              <a:avLst/>
              <a:gdLst>
                <a:gd name="T0" fmla="*/ 443 w 497"/>
                <a:gd name="T1" fmla="*/ 70 h 444"/>
                <a:gd name="T2" fmla="*/ 443 w 497"/>
                <a:gd name="T3" fmla="*/ 70 h 444"/>
                <a:gd name="T4" fmla="*/ 426 w 497"/>
                <a:gd name="T5" fmla="*/ 70 h 444"/>
                <a:gd name="T6" fmla="*/ 426 w 497"/>
                <a:gd name="T7" fmla="*/ 443 h 444"/>
                <a:gd name="T8" fmla="*/ 443 w 497"/>
                <a:gd name="T9" fmla="*/ 443 h 444"/>
                <a:gd name="T10" fmla="*/ 496 w 497"/>
                <a:gd name="T11" fmla="*/ 398 h 444"/>
                <a:gd name="T12" fmla="*/ 496 w 497"/>
                <a:gd name="T13" fmla="*/ 124 h 444"/>
                <a:gd name="T14" fmla="*/ 443 w 497"/>
                <a:gd name="T15" fmla="*/ 70 h 444"/>
                <a:gd name="T16" fmla="*/ 0 w 497"/>
                <a:gd name="T17" fmla="*/ 124 h 444"/>
                <a:gd name="T18" fmla="*/ 0 w 497"/>
                <a:gd name="T19" fmla="*/ 124 h 444"/>
                <a:gd name="T20" fmla="*/ 0 w 497"/>
                <a:gd name="T21" fmla="*/ 398 h 444"/>
                <a:gd name="T22" fmla="*/ 53 w 497"/>
                <a:gd name="T23" fmla="*/ 443 h 444"/>
                <a:gd name="T24" fmla="*/ 71 w 497"/>
                <a:gd name="T25" fmla="*/ 443 h 444"/>
                <a:gd name="T26" fmla="*/ 71 w 497"/>
                <a:gd name="T27" fmla="*/ 70 h 444"/>
                <a:gd name="T28" fmla="*/ 53 w 497"/>
                <a:gd name="T29" fmla="*/ 70 h 444"/>
                <a:gd name="T30" fmla="*/ 0 w 497"/>
                <a:gd name="T31" fmla="*/ 124 h 444"/>
                <a:gd name="T32" fmla="*/ 337 w 497"/>
                <a:gd name="T33" fmla="*/ 26 h 444"/>
                <a:gd name="T34" fmla="*/ 337 w 497"/>
                <a:gd name="T35" fmla="*/ 26 h 444"/>
                <a:gd name="T36" fmla="*/ 248 w 497"/>
                <a:gd name="T37" fmla="*/ 0 h 444"/>
                <a:gd name="T38" fmla="*/ 160 w 497"/>
                <a:gd name="T39" fmla="*/ 26 h 444"/>
                <a:gd name="T40" fmla="*/ 160 w 497"/>
                <a:gd name="T41" fmla="*/ 70 h 444"/>
                <a:gd name="T42" fmla="*/ 107 w 497"/>
                <a:gd name="T43" fmla="*/ 70 h 444"/>
                <a:gd name="T44" fmla="*/ 107 w 497"/>
                <a:gd name="T45" fmla="*/ 443 h 444"/>
                <a:gd name="T46" fmla="*/ 390 w 497"/>
                <a:gd name="T47" fmla="*/ 443 h 444"/>
                <a:gd name="T48" fmla="*/ 390 w 497"/>
                <a:gd name="T49" fmla="*/ 70 h 444"/>
                <a:gd name="T50" fmla="*/ 337 w 497"/>
                <a:gd name="T51" fmla="*/ 70 h 444"/>
                <a:gd name="T52" fmla="*/ 337 w 497"/>
                <a:gd name="T53" fmla="*/ 26 h 444"/>
                <a:gd name="T54" fmla="*/ 301 w 497"/>
                <a:gd name="T55" fmla="*/ 70 h 444"/>
                <a:gd name="T56" fmla="*/ 301 w 497"/>
                <a:gd name="T57" fmla="*/ 70 h 444"/>
                <a:gd name="T58" fmla="*/ 195 w 497"/>
                <a:gd name="T59" fmla="*/ 70 h 444"/>
                <a:gd name="T60" fmla="*/ 195 w 497"/>
                <a:gd name="T61" fmla="*/ 44 h 444"/>
                <a:gd name="T62" fmla="*/ 248 w 497"/>
                <a:gd name="T63" fmla="*/ 26 h 444"/>
                <a:gd name="T64" fmla="*/ 301 w 497"/>
                <a:gd name="T65" fmla="*/ 44 h 444"/>
                <a:gd name="T66" fmla="*/ 301 w 497"/>
                <a:gd name="T67" fmla="*/ 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05"/>
            <p:cNvSpPr>
              <a:spLocks/>
            </p:cNvSpPr>
            <p:nvPr/>
          </p:nvSpPr>
          <p:spPr bwMode="auto">
            <a:xfrm rot="2700000">
              <a:off x="2961461" y="2054870"/>
              <a:ext cx="204252" cy="2018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91" y="17891"/>
                  </a:moveTo>
                  <a:cubicBezTo>
                    <a:pt x="21461" y="18164"/>
                    <a:pt x="21599" y="18475"/>
                    <a:pt x="21599" y="18824"/>
                  </a:cubicBezTo>
                  <a:cubicBezTo>
                    <a:pt x="21599" y="19176"/>
                    <a:pt x="21461" y="19490"/>
                    <a:pt x="21191" y="19760"/>
                  </a:cubicBezTo>
                  <a:lnTo>
                    <a:pt x="19784" y="21192"/>
                  </a:lnTo>
                  <a:cubicBezTo>
                    <a:pt x="19514" y="21465"/>
                    <a:pt x="19196" y="21599"/>
                    <a:pt x="18829" y="21599"/>
                  </a:cubicBezTo>
                  <a:cubicBezTo>
                    <a:pt x="18465" y="21599"/>
                    <a:pt x="18150" y="21465"/>
                    <a:pt x="17889" y="21192"/>
                  </a:cubicBezTo>
                  <a:lnTo>
                    <a:pt x="10800" y="14101"/>
                  </a:lnTo>
                  <a:lnTo>
                    <a:pt x="3684" y="21192"/>
                  </a:lnTo>
                  <a:cubicBezTo>
                    <a:pt x="3410" y="21465"/>
                    <a:pt x="3099" y="21599"/>
                    <a:pt x="2749" y="21599"/>
                  </a:cubicBezTo>
                  <a:cubicBezTo>
                    <a:pt x="2397" y="21599"/>
                    <a:pt x="2083" y="21465"/>
                    <a:pt x="1815" y="21192"/>
                  </a:cubicBezTo>
                  <a:lnTo>
                    <a:pt x="408" y="19787"/>
                  </a:lnTo>
                  <a:cubicBezTo>
                    <a:pt x="135" y="19520"/>
                    <a:pt x="0" y="19200"/>
                    <a:pt x="0" y="18839"/>
                  </a:cubicBezTo>
                  <a:cubicBezTo>
                    <a:pt x="0" y="18481"/>
                    <a:pt x="135" y="18164"/>
                    <a:pt x="408" y="17891"/>
                  </a:cubicBezTo>
                  <a:lnTo>
                    <a:pt x="7556" y="10731"/>
                  </a:lnTo>
                  <a:lnTo>
                    <a:pt x="408" y="3708"/>
                  </a:lnTo>
                  <a:cubicBezTo>
                    <a:pt x="135" y="3435"/>
                    <a:pt x="0" y="3121"/>
                    <a:pt x="0" y="2760"/>
                  </a:cubicBezTo>
                  <a:cubicBezTo>
                    <a:pt x="0" y="2399"/>
                    <a:pt x="135" y="2082"/>
                    <a:pt x="408" y="1815"/>
                  </a:cubicBezTo>
                  <a:lnTo>
                    <a:pt x="1815" y="407"/>
                  </a:lnTo>
                  <a:cubicBezTo>
                    <a:pt x="2085" y="135"/>
                    <a:pt x="2403" y="0"/>
                    <a:pt x="2770" y="0"/>
                  </a:cubicBezTo>
                  <a:cubicBezTo>
                    <a:pt x="3134" y="0"/>
                    <a:pt x="3449" y="134"/>
                    <a:pt x="3710" y="407"/>
                  </a:cubicBezTo>
                  <a:lnTo>
                    <a:pt x="10800" y="7486"/>
                  </a:lnTo>
                  <a:lnTo>
                    <a:pt x="17889" y="407"/>
                  </a:lnTo>
                  <a:cubicBezTo>
                    <a:pt x="18159" y="135"/>
                    <a:pt x="18476" y="0"/>
                    <a:pt x="18838" y="0"/>
                  </a:cubicBezTo>
                  <a:cubicBezTo>
                    <a:pt x="19196" y="0"/>
                    <a:pt x="19514" y="134"/>
                    <a:pt x="19784" y="407"/>
                  </a:cubicBezTo>
                  <a:lnTo>
                    <a:pt x="21191" y="1815"/>
                  </a:lnTo>
                  <a:cubicBezTo>
                    <a:pt x="21461" y="2082"/>
                    <a:pt x="21599" y="2402"/>
                    <a:pt x="21599" y="2769"/>
                  </a:cubicBezTo>
                  <a:cubicBezTo>
                    <a:pt x="21599" y="3133"/>
                    <a:pt x="21461" y="3447"/>
                    <a:pt x="21191" y="3708"/>
                  </a:cubicBezTo>
                  <a:lnTo>
                    <a:pt x="14043" y="10869"/>
                  </a:lnTo>
                  <a:lnTo>
                    <a:pt x="21191" y="17891"/>
                  </a:lnTo>
                  <a:close/>
                </a:path>
              </a:pathLst>
            </a:custGeom>
            <a:solidFill>
              <a:srgbClr val="EE3232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22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6" name="Oval 10"/>
          <p:cNvSpPr/>
          <p:nvPr/>
        </p:nvSpPr>
        <p:spPr>
          <a:xfrm>
            <a:off x="6823117" y="2357526"/>
            <a:ext cx="1720957" cy="1720957"/>
          </a:xfrm>
          <a:prstGeom prst="ellipse">
            <a:avLst/>
          </a:prstGeom>
          <a:solidFill>
            <a:srgbClr val="F39C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83693" y="4183819"/>
            <a:ext cx="2000017" cy="4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ИНФОРМАЦИОННЫЕ ТЕХНОЛОГИИ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264482" y="4193111"/>
            <a:ext cx="1515430" cy="4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МЕДИЦИНА БУДУЩЕГО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840054" y="4183819"/>
            <a:ext cx="1515430" cy="4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СОВРЕМЕННЫЕ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МАТЕРИАЛЫ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360064" y="4193111"/>
            <a:ext cx="1588266" cy="4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ПРИБОРЫ И ОБОРУДОВАНИЕ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954876" y="4291541"/>
            <a:ext cx="1711976" cy="25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БИОТЕХНОЛОГИИ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Oval 9"/>
          <p:cNvSpPr/>
          <p:nvPr/>
        </p:nvSpPr>
        <p:spPr>
          <a:xfrm>
            <a:off x="5273719" y="2357526"/>
            <a:ext cx="1720957" cy="1720957"/>
          </a:xfrm>
          <a:prstGeom prst="ellipse">
            <a:avLst/>
          </a:prstGeom>
          <a:solidFill>
            <a:srgbClr val="5758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Freeform 82"/>
          <p:cNvSpPr>
            <a:spLocks noEditPoints="1"/>
          </p:cNvSpPr>
          <p:nvPr/>
        </p:nvSpPr>
        <p:spPr bwMode="auto">
          <a:xfrm>
            <a:off x="5844575" y="2946582"/>
            <a:ext cx="565200" cy="500400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Oval 5"/>
          <p:cNvSpPr/>
          <p:nvPr/>
        </p:nvSpPr>
        <p:spPr>
          <a:xfrm>
            <a:off x="642910" y="2357526"/>
            <a:ext cx="1720957" cy="1720957"/>
          </a:xfrm>
          <a:prstGeom prst="ellipse">
            <a:avLst/>
          </a:prstGeom>
          <a:solidFill>
            <a:srgbClr val="5E3D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5" name="Group 150"/>
          <p:cNvGrpSpPr/>
          <p:nvPr/>
        </p:nvGrpSpPr>
        <p:grpSpPr>
          <a:xfrm>
            <a:off x="1144697" y="3014386"/>
            <a:ext cx="693046" cy="456302"/>
            <a:chOff x="5099051" y="4389438"/>
            <a:chExt cx="427038" cy="304801"/>
          </a:xfrm>
          <a:solidFill>
            <a:schemeClr val="bg1"/>
          </a:solidFill>
        </p:grpSpPr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5151438" y="4389438"/>
              <a:ext cx="322263" cy="241300"/>
            </a:xfrm>
            <a:custGeom>
              <a:avLst/>
              <a:gdLst>
                <a:gd name="T0" fmla="*/ 203 w 203"/>
                <a:gd name="T1" fmla="*/ 0 h 152"/>
                <a:gd name="T2" fmla="*/ 0 w 203"/>
                <a:gd name="T3" fmla="*/ 0 h 152"/>
                <a:gd name="T4" fmla="*/ 0 w 203"/>
                <a:gd name="T5" fmla="*/ 152 h 152"/>
                <a:gd name="T6" fmla="*/ 203 w 203"/>
                <a:gd name="T7" fmla="*/ 152 h 152"/>
                <a:gd name="T8" fmla="*/ 203 w 203"/>
                <a:gd name="T9" fmla="*/ 0 h 152"/>
                <a:gd name="T10" fmla="*/ 192 w 203"/>
                <a:gd name="T11" fmla="*/ 140 h 152"/>
                <a:gd name="T12" fmla="*/ 12 w 203"/>
                <a:gd name="T13" fmla="*/ 140 h 152"/>
                <a:gd name="T14" fmla="*/ 12 w 203"/>
                <a:gd name="T15" fmla="*/ 12 h 152"/>
                <a:gd name="T16" fmla="*/ 192 w 203"/>
                <a:gd name="T17" fmla="*/ 12 h 152"/>
                <a:gd name="T18" fmla="*/ 192 w 203"/>
                <a:gd name="T19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52">
                  <a:moveTo>
                    <a:pt x="203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203" y="152"/>
                  </a:lnTo>
                  <a:lnTo>
                    <a:pt x="203" y="0"/>
                  </a:lnTo>
                  <a:close/>
                  <a:moveTo>
                    <a:pt x="192" y="140"/>
                  </a:moveTo>
                  <a:lnTo>
                    <a:pt x="12" y="140"/>
                  </a:lnTo>
                  <a:lnTo>
                    <a:pt x="12" y="12"/>
                  </a:lnTo>
                  <a:lnTo>
                    <a:pt x="192" y="12"/>
                  </a:lnTo>
                  <a:lnTo>
                    <a:pt x="192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099051" y="4641851"/>
              <a:ext cx="427038" cy="52388"/>
            </a:xfrm>
            <a:custGeom>
              <a:avLst/>
              <a:gdLst>
                <a:gd name="T0" fmla="*/ 100 w 114"/>
                <a:gd name="T1" fmla="*/ 0 h 14"/>
                <a:gd name="T2" fmla="*/ 57 w 114"/>
                <a:gd name="T3" fmla="*/ 0 h 14"/>
                <a:gd name="T4" fmla="*/ 14 w 114"/>
                <a:gd name="T5" fmla="*/ 0 h 14"/>
                <a:gd name="T6" fmla="*/ 0 w 114"/>
                <a:gd name="T7" fmla="*/ 5 h 14"/>
                <a:gd name="T8" fmla="*/ 0 w 114"/>
                <a:gd name="T9" fmla="*/ 10 h 14"/>
                <a:gd name="T10" fmla="*/ 10 w 114"/>
                <a:gd name="T11" fmla="*/ 14 h 14"/>
                <a:gd name="T12" fmla="*/ 41 w 114"/>
                <a:gd name="T13" fmla="*/ 14 h 14"/>
                <a:gd name="T14" fmla="*/ 73 w 114"/>
                <a:gd name="T15" fmla="*/ 14 h 14"/>
                <a:gd name="T16" fmla="*/ 104 w 114"/>
                <a:gd name="T17" fmla="*/ 14 h 14"/>
                <a:gd name="T18" fmla="*/ 114 w 114"/>
                <a:gd name="T19" fmla="*/ 10 h 14"/>
                <a:gd name="T20" fmla="*/ 114 w 114"/>
                <a:gd name="T21" fmla="*/ 5 h 14"/>
                <a:gd name="T22" fmla="*/ 100 w 114"/>
                <a:gd name="T23" fmla="*/ 0 h 14"/>
                <a:gd name="T24" fmla="*/ 64 w 114"/>
                <a:gd name="T25" fmla="*/ 11 h 14"/>
                <a:gd name="T26" fmla="*/ 52 w 114"/>
                <a:gd name="T27" fmla="*/ 11 h 14"/>
                <a:gd name="T28" fmla="*/ 51 w 114"/>
                <a:gd name="T29" fmla="*/ 10 h 14"/>
                <a:gd name="T30" fmla="*/ 52 w 114"/>
                <a:gd name="T31" fmla="*/ 9 h 14"/>
                <a:gd name="T32" fmla="*/ 52 w 114"/>
                <a:gd name="T33" fmla="*/ 9 h 14"/>
                <a:gd name="T34" fmla="*/ 64 w 114"/>
                <a:gd name="T35" fmla="*/ 9 h 14"/>
                <a:gd name="T36" fmla="*/ 65 w 114"/>
                <a:gd name="T37" fmla="*/ 10 h 14"/>
                <a:gd name="T38" fmla="*/ 64 w 114"/>
                <a:gd name="T39" fmla="*/ 11 h 14"/>
                <a:gd name="T40" fmla="*/ 14 w 114"/>
                <a:gd name="T41" fmla="*/ 3 h 14"/>
                <a:gd name="T42" fmla="*/ 17 w 114"/>
                <a:gd name="T43" fmla="*/ 2 h 14"/>
                <a:gd name="T44" fmla="*/ 98 w 114"/>
                <a:gd name="T45" fmla="*/ 2 h 14"/>
                <a:gd name="T46" fmla="*/ 102 w 114"/>
                <a:gd name="T47" fmla="*/ 3 h 14"/>
                <a:gd name="T48" fmla="*/ 14 w 114"/>
                <a:gd name="T4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4">
                  <a:moveTo>
                    <a:pt x="10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10" y="14"/>
                  </a:cubicBezTo>
                  <a:cubicBezTo>
                    <a:pt x="18" y="14"/>
                    <a:pt x="41" y="14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96" y="14"/>
                    <a:pt x="104" y="14"/>
                  </a:cubicBezTo>
                  <a:cubicBezTo>
                    <a:pt x="112" y="14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lnTo>
                    <a:pt x="100" y="0"/>
                  </a:lnTo>
                  <a:close/>
                  <a:moveTo>
                    <a:pt x="64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0"/>
                    <a:pt x="51" y="10"/>
                  </a:cubicBezTo>
                  <a:cubicBezTo>
                    <a:pt x="51" y="9"/>
                    <a:pt x="51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10"/>
                  </a:cubicBezTo>
                  <a:cubicBezTo>
                    <a:pt x="65" y="10"/>
                    <a:pt x="64" y="11"/>
                    <a:pt x="64" y="11"/>
                  </a:cubicBezTo>
                  <a:close/>
                  <a:moveTo>
                    <a:pt x="14" y="3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02" y="3"/>
                    <a:pt x="102" y="3"/>
                    <a:pt x="10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AutoShape 12"/>
          <p:cNvSpPr>
            <a:spLocks/>
          </p:cNvSpPr>
          <p:nvPr/>
        </p:nvSpPr>
        <p:spPr bwMode="auto">
          <a:xfrm>
            <a:off x="4338073" y="2969861"/>
            <a:ext cx="466915" cy="500827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es-ES" sz="22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91"/>
          <p:cNvSpPr>
            <a:spLocks/>
          </p:cNvSpPr>
          <p:nvPr/>
        </p:nvSpPr>
        <p:spPr bwMode="auto">
          <a:xfrm>
            <a:off x="7481345" y="2946582"/>
            <a:ext cx="466915" cy="500827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es-ES" sz="22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УМНИК: критерии и требования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98472" y="4392330"/>
            <a:ext cx="2892389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ЭКСПЕРТИЗА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816174"/>
            <a:r>
              <a:rPr lang="ru-RU" sz="1000" i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 каждому из 7-и критериев ставится оценка от 0 до 10 баллов. Победитель определяется исходя из среднего балла.</a:t>
            </a:r>
            <a:endParaRPr lang="en-US" sz="100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1" name="Group 71"/>
          <p:cNvGrpSpPr/>
          <p:nvPr/>
        </p:nvGrpSpPr>
        <p:grpSpPr>
          <a:xfrm>
            <a:off x="3518744" y="1555995"/>
            <a:ext cx="5206394" cy="3717479"/>
            <a:chOff x="4894695" y="1375412"/>
            <a:chExt cx="6941857" cy="4956638"/>
          </a:xfrm>
        </p:grpSpPr>
        <p:sp>
          <p:nvSpPr>
            <p:cNvPr id="42" name="Oval 9"/>
            <p:cNvSpPr/>
            <p:nvPr/>
          </p:nvSpPr>
          <p:spPr>
            <a:xfrm>
              <a:off x="6901600" y="2088246"/>
              <a:ext cx="2630316" cy="264541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</a:endParaRPr>
            </a:p>
          </p:txBody>
        </p:sp>
        <p:grpSp>
          <p:nvGrpSpPr>
            <p:cNvPr id="43" name="Group 4"/>
            <p:cNvGrpSpPr/>
            <p:nvPr/>
          </p:nvGrpSpPr>
          <p:grpSpPr>
            <a:xfrm>
              <a:off x="7828252" y="3667661"/>
              <a:ext cx="777012" cy="2664389"/>
              <a:chOff x="4795838" y="1579563"/>
              <a:chExt cx="514350" cy="17637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4795838" y="1579563"/>
                <a:ext cx="514350" cy="1763712"/>
              </a:xfrm>
              <a:custGeom>
                <a:avLst/>
                <a:gdLst>
                  <a:gd name="T0" fmla="*/ 80 w 137"/>
                  <a:gd name="T1" fmla="*/ 0 h 469"/>
                  <a:gd name="T2" fmla="*/ 57 w 137"/>
                  <a:gd name="T3" fmla="*/ 23 h 469"/>
                  <a:gd name="T4" fmla="*/ 59 w 137"/>
                  <a:gd name="T5" fmla="*/ 48 h 469"/>
                  <a:gd name="T6" fmla="*/ 62 w 137"/>
                  <a:gd name="T7" fmla="*/ 52 h 469"/>
                  <a:gd name="T8" fmla="*/ 64 w 137"/>
                  <a:gd name="T9" fmla="*/ 63 h 469"/>
                  <a:gd name="T10" fmla="*/ 68 w 137"/>
                  <a:gd name="T11" fmla="*/ 69 h 469"/>
                  <a:gd name="T12" fmla="*/ 63 w 137"/>
                  <a:gd name="T13" fmla="*/ 78 h 469"/>
                  <a:gd name="T14" fmla="*/ 44 w 137"/>
                  <a:gd name="T15" fmla="*/ 86 h 469"/>
                  <a:gd name="T16" fmla="*/ 29 w 137"/>
                  <a:gd name="T17" fmla="*/ 100 h 469"/>
                  <a:gd name="T18" fmla="*/ 14 w 137"/>
                  <a:gd name="T19" fmla="*/ 123 h 469"/>
                  <a:gd name="T20" fmla="*/ 2 w 137"/>
                  <a:gd name="T21" fmla="*/ 150 h 469"/>
                  <a:gd name="T22" fmla="*/ 26 w 137"/>
                  <a:gd name="T23" fmla="*/ 163 h 469"/>
                  <a:gd name="T24" fmla="*/ 36 w 137"/>
                  <a:gd name="T25" fmla="*/ 158 h 469"/>
                  <a:gd name="T26" fmla="*/ 29 w 137"/>
                  <a:gd name="T27" fmla="*/ 201 h 469"/>
                  <a:gd name="T28" fmla="*/ 24 w 137"/>
                  <a:gd name="T29" fmla="*/ 245 h 469"/>
                  <a:gd name="T30" fmla="*/ 33 w 137"/>
                  <a:gd name="T31" fmla="*/ 250 h 469"/>
                  <a:gd name="T32" fmla="*/ 39 w 137"/>
                  <a:gd name="T33" fmla="*/ 306 h 469"/>
                  <a:gd name="T34" fmla="*/ 47 w 137"/>
                  <a:gd name="T35" fmla="*/ 360 h 469"/>
                  <a:gd name="T36" fmla="*/ 48 w 137"/>
                  <a:gd name="T37" fmla="*/ 394 h 469"/>
                  <a:gd name="T38" fmla="*/ 32 w 137"/>
                  <a:gd name="T39" fmla="*/ 416 h 469"/>
                  <a:gd name="T40" fmla="*/ 14 w 137"/>
                  <a:gd name="T41" fmla="*/ 420 h 469"/>
                  <a:gd name="T42" fmla="*/ 16 w 137"/>
                  <a:gd name="T43" fmla="*/ 428 h 469"/>
                  <a:gd name="T44" fmla="*/ 45 w 137"/>
                  <a:gd name="T45" fmla="*/ 425 h 469"/>
                  <a:gd name="T46" fmla="*/ 56 w 137"/>
                  <a:gd name="T47" fmla="*/ 421 h 469"/>
                  <a:gd name="T48" fmla="*/ 63 w 137"/>
                  <a:gd name="T49" fmla="*/ 426 h 469"/>
                  <a:gd name="T50" fmla="*/ 75 w 137"/>
                  <a:gd name="T51" fmla="*/ 419 h 469"/>
                  <a:gd name="T52" fmla="*/ 76 w 137"/>
                  <a:gd name="T53" fmla="*/ 401 h 469"/>
                  <a:gd name="T54" fmla="*/ 74 w 137"/>
                  <a:gd name="T55" fmla="*/ 380 h 469"/>
                  <a:gd name="T56" fmla="*/ 78 w 137"/>
                  <a:gd name="T57" fmla="*/ 350 h 469"/>
                  <a:gd name="T58" fmla="*/ 78 w 137"/>
                  <a:gd name="T59" fmla="*/ 326 h 469"/>
                  <a:gd name="T60" fmla="*/ 76 w 137"/>
                  <a:gd name="T61" fmla="*/ 303 h 469"/>
                  <a:gd name="T62" fmla="*/ 76 w 137"/>
                  <a:gd name="T63" fmla="*/ 288 h 469"/>
                  <a:gd name="T64" fmla="*/ 84 w 137"/>
                  <a:gd name="T65" fmla="*/ 331 h 469"/>
                  <a:gd name="T66" fmla="*/ 89 w 137"/>
                  <a:gd name="T67" fmla="*/ 382 h 469"/>
                  <a:gd name="T68" fmla="*/ 96 w 137"/>
                  <a:gd name="T69" fmla="*/ 413 h 469"/>
                  <a:gd name="T70" fmla="*/ 99 w 137"/>
                  <a:gd name="T71" fmla="*/ 427 h 469"/>
                  <a:gd name="T72" fmla="*/ 95 w 137"/>
                  <a:gd name="T73" fmla="*/ 445 h 469"/>
                  <a:gd name="T74" fmla="*/ 98 w 137"/>
                  <a:gd name="T75" fmla="*/ 469 h 469"/>
                  <a:gd name="T76" fmla="*/ 120 w 137"/>
                  <a:gd name="T77" fmla="*/ 454 h 469"/>
                  <a:gd name="T78" fmla="*/ 122 w 137"/>
                  <a:gd name="T79" fmla="*/ 430 h 469"/>
                  <a:gd name="T80" fmla="*/ 125 w 137"/>
                  <a:gd name="T81" fmla="*/ 411 h 469"/>
                  <a:gd name="T82" fmla="*/ 125 w 137"/>
                  <a:gd name="T83" fmla="*/ 385 h 469"/>
                  <a:gd name="T84" fmla="*/ 121 w 137"/>
                  <a:gd name="T85" fmla="*/ 338 h 469"/>
                  <a:gd name="T86" fmla="*/ 116 w 137"/>
                  <a:gd name="T87" fmla="*/ 282 h 469"/>
                  <a:gd name="T88" fmla="*/ 115 w 137"/>
                  <a:gd name="T89" fmla="*/ 252 h 469"/>
                  <a:gd name="T90" fmla="*/ 130 w 137"/>
                  <a:gd name="T91" fmla="*/ 246 h 469"/>
                  <a:gd name="T92" fmla="*/ 124 w 137"/>
                  <a:gd name="T93" fmla="*/ 211 h 469"/>
                  <a:gd name="T94" fmla="*/ 117 w 137"/>
                  <a:gd name="T95" fmla="*/ 175 h 469"/>
                  <a:gd name="T96" fmla="*/ 119 w 137"/>
                  <a:gd name="T97" fmla="*/ 151 h 469"/>
                  <a:gd name="T98" fmla="*/ 131 w 137"/>
                  <a:gd name="T99" fmla="*/ 120 h 469"/>
                  <a:gd name="T100" fmla="*/ 132 w 137"/>
                  <a:gd name="T101" fmla="*/ 85 h 469"/>
                  <a:gd name="T102" fmla="*/ 111 w 137"/>
                  <a:gd name="T103" fmla="*/ 78 h 469"/>
                  <a:gd name="T104" fmla="*/ 100 w 137"/>
                  <a:gd name="T105" fmla="*/ 65 h 469"/>
                  <a:gd name="T106" fmla="*/ 96 w 137"/>
                  <a:gd name="T107" fmla="*/ 60 h 469"/>
                  <a:gd name="T108" fmla="*/ 97 w 137"/>
                  <a:gd name="T109" fmla="*/ 52 h 469"/>
                  <a:gd name="T110" fmla="*/ 103 w 137"/>
                  <a:gd name="T111" fmla="*/ 44 h 469"/>
                  <a:gd name="T112" fmla="*/ 104 w 137"/>
                  <a:gd name="T113" fmla="*/ 19 h 469"/>
                  <a:gd name="T114" fmla="*/ 80 w 137"/>
                  <a:gd name="T1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7" h="469">
                    <a:moveTo>
                      <a:pt x="80" y="0"/>
                    </a:moveTo>
                    <a:cubicBezTo>
                      <a:pt x="71" y="0"/>
                      <a:pt x="57" y="9"/>
                      <a:pt x="57" y="23"/>
                    </a:cubicBezTo>
                    <a:cubicBezTo>
                      <a:pt x="57" y="37"/>
                      <a:pt x="58" y="43"/>
                      <a:pt x="59" y="48"/>
                    </a:cubicBezTo>
                    <a:cubicBezTo>
                      <a:pt x="60" y="52"/>
                      <a:pt x="62" y="52"/>
                      <a:pt x="62" y="52"/>
                    </a:cubicBezTo>
                    <a:cubicBezTo>
                      <a:pt x="62" y="52"/>
                      <a:pt x="61" y="61"/>
                      <a:pt x="64" y="63"/>
                    </a:cubicBezTo>
                    <a:cubicBezTo>
                      <a:pt x="67" y="66"/>
                      <a:pt x="68" y="66"/>
                      <a:pt x="68" y="69"/>
                    </a:cubicBezTo>
                    <a:cubicBezTo>
                      <a:pt x="68" y="72"/>
                      <a:pt x="66" y="75"/>
                      <a:pt x="63" y="78"/>
                    </a:cubicBezTo>
                    <a:cubicBezTo>
                      <a:pt x="61" y="81"/>
                      <a:pt x="50" y="84"/>
                      <a:pt x="44" y="86"/>
                    </a:cubicBezTo>
                    <a:cubicBezTo>
                      <a:pt x="37" y="89"/>
                      <a:pt x="33" y="92"/>
                      <a:pt x="29" y="100"/>
                    </a:cubicBezTo>
                    <a:cubicBezTo>
                      <a:pt x="26" y="107"/>
                      <a:pt x="21" y="117"/>
                      <a:pt x="14" y="123"/>
                    </a:cubicBezTo>
                    <a:cubicBezTo>
                      <a:pt x="8" y="130"/>
                      <a:pt x="0" y="140"/>
                      <a:pt x="2" y="150"/>
                    </a:cubicBezTo>
                    <a:cubicBezTo>
                      <a:pt x="5" y="159"/>
                      <a:pt x="18" y="167"/>
                      <a:pt x="26" y="163"/>
                    </a:cubicBezTo>
                    <a:cubicBezTo>
                      <a:pt x="33" y="159"/>
                      <a:pt x="36" y="158"/>
                      <a:pt x="36" y="158"/>
                    </a:cubicBezTo>
                    <a:cubicBezTo>
                      <a:pt x="36" y="158"/>
                      <a:pt x="31" y="180"/>
                      <a:pt x="29" y="201"/>
                    </a:cubicBezTo>
                    <a:cubicBezTo>
                      <a:pt x="27" y="223"/>
                      <a:pt x="21" y="244"/>
                      <a:pt x="24" y="245"/>
                    </a:cubicBezTo>
                    <a:cubicBezTo>
                      <a:pt x="28" y="247"/>
                      <a:pt x="33" y="250"/>
                      <a:pt x="33" y="250"/>
                    </a:cubicBezTo>
                    <a:cubicBezTo>
                      <a:pt x="33" y="250"/>
                      <a:pt x="34" y="280"/>
                      <a:pt x="39" y="306"/>
                    </a:cubicBezTo>
                    <a:cubicBezTo>
                      <a:pt x="44" y="332"/>
                      <a:pt x="46" y="344"/>
                      <a:pt x="47" y="360"/>
                    </a:cubicBezTo>
                    <a:cubicBezTo>
                      <a:pt x="48" y="376"/>
                      <a:pt x="49" y="387"/>
                      <a:pt x="48" y="394"/>
                    </a:cubicBezTo>
                    <a:cubicBezTo>
                      <a:pt x="47" y="400"/>
                      <a:pt x="38" y="413"/>
                      <a:pt x="32" y="416"/>
                    </a:cubicBezTo>
                    <a:cubicBezTo>
                      <a:pt x="27" y="418"/>
                      <a:pt x="18" y="418"/>
                      <a:pt x="14" y="420"/>
                    </a:cubicBezTo>
                    <a:cubicBezTo>
                      <a:pt x="10" y="421"/>
                      <a:pt x="7" y="426"/>
                      <a:pt x="16" y="428"/>
                    </a:cubicBezTo>
                    <a:cubicBezTo>
                      <a:pt x="25" y="429"/>
                      <a:pt x="41" y="427"/>
                      <a:pt x="45" y="425"/>
                    </a:cubicBezTo>
                    <a:cubicBezTo>
                      <a:pt x="49" y="424"/>
                      <a:pt x="56" y="421"/>
                      <a:pt x="56" y="421"/>
                    </a:cubicBezTo>
                    <a:cubicBezTo>
                      <a:pt x="56" y="421"/>
                      <a:pt x="54" y="426"/>
                      <a:pt x="63" y="426"/>
                    </a:cubicBezTo>
                    <a:cubicBezTo>
                      <a:pt x="73" y="426"/>
                      <a:pt x="74" y="425"/>
                      <a:pt x="75" y="419"/>
                    </a:cubicBezTo>
                    <a:cubicBezTo>
                      <a:pt x="75" y="413"/>
                      <a:pt x="75" y="405"/>
                      <a:pt x="76" y="401"/>
                    </a:cubicBezTo>
                    <a:cubicBezTo>
                      <a:pt x="78" y="397"/>
                      <a:pt x="71" y="386"/>
                      <a:pt x="74" y="380"/>
                    </a:cubicBezTo>
                    <a:cubicBezTo>
                      <a:pt x="78" y="375"/>
                      <a:pt x="81" y="359"/>
                      <a:pt x="78" y="350"/>
                    </a:cubicBezTo>
                    <a:cubicBezTo>
                      <a:pt x="75" y="341"/>
                      <a:pt x="79" y="332"/>
                      <a:pt x="78" y="326"/>
                    </a:cubicBezTo>
                    <a:cubicBezTo>
                      <a:pt x="77" y="320"/>
                      <a:pt x="76" y="312"/>
                      <a:pt x="76" y="303"/>
                    </a:cubicBezTo>
                    <a:cubicBezTo>
                      <a:pt x="76" y="294"/>
                      <a:pt x="76" y="288"/>
                      <a:pt x="76" y="288"/>
                    </a:cubicBezTo>
                    <a:cubicBezTo>
                      <a:pt x="76" y="288"/>
                      <a:pt x="82" y="322"/>
                      <a:pt x="84" y="331"/>
                    </a:cubicBezTo>
                    <a:cubicBezTo>
                      <a:pt x="86" y="340"/>
                      <a:pt x="89" y="372"/>
                      <a:pt x="89" y="382"/>
                    </a:cubicBezTo>
                    <a:cubicBezTo>
                      <a:pt x="89" y="392"/>
                      <a:pt x="96" y="405"/>
                      <a:pt x="96" y="413"/>
                    </a:cubicBezTo>
                    <a:cubicBezTo>
                      <a:pt x="97" y="422"/>
                      <a:pt x="97" y="427"/>
                      <a:pt x="99" y="427"/>
                    </a:cubicBezTo>
                    <a:cubicBezTo>
                      <a:pt x="102" y="427"/>
                      <a:pt x="97" y="437"/>
                      <a:pt x="95" y="445"/>
                    </a:cubicBezTo>
                    <a:cubicBezTo>
                      <a:pt x="94" y="452"/>
                      <a:pt x="88" y="469"/>
                      <a:pt x="98" y="469"/>
                    </a:cubicBezTo>
                    <a:cubicBezTo>
                      <a:pt x="109" y="469"/>
                      <a:pt x="120" y="465"/>
                      <a:pt x="120" y="454"/>
                    </a:cubicBezTo>
                    <a:cubicBezTo>
                      <a:pt x="121" y="444"/>
                      <a:pt x="119" y="434"/>
                      <a:pt x="122" y="430"/>
                    </a:cubicBezTo>
                    <a:cubicBezTo>
                      <a:pt x="125" y="426"/>
                      <a:pt x="125" y="417"/>
                      <a:pt x="125" y="411"/>
                    </a:cubicBezTo>
                    <a:cubicBezTo>
                      <a:pt x="124" y="406"/>
                      <a:pt x="126" y="396"/>
                      <a:pt x="125" y="385"/>
                    </a:cubicBezTo>
                    <a:cubicBezTo>
                      <a:pt x="123" y="373"/>
                      <a:pt x="123" y="353"/>
                      <a:pt x="121" y="338"/>
                    </a:cubicBezTo>
                    <a:cubicBezTo>
                      <a:pt x="118" y="323"/>
                      <a:pt x="117" y="300"/>
                      <a:pt x="116" y="282"/>
                    </a:cubicBezTo>
                    <a:cubicBezTo>
                      <a:pt x="114" y="264"/>
                      <a:pt x="113" y="255"/>
                      <a:pt x="115" y="252"/>
                    </a:cubicBezTo>
                    <a:cubicBezTo>
                      <a:pt x="117" y="250"/>
                      <a:pt x="127" y="247"/>
                      <a:pt x="130" y="246"/>
                    </a:cubicBezTo>
                    <a:cubicBezTo>
                      <a:pt x="133" y="246"/>
                      <a:pt x="127" y="227"/>
                      <a:pt x="124" y="211"/>
                    </a:cubicBezTo>
                    <a:cubicBezTo>
                      <a:pt x="122" y="196"/>
                      <a:pt x="119" y="186"/>
                      <a:pt x="117" y="175"/>
                    </a:cubicBezTo>
                    <a:cubicBezTo>
                      <a:pt x="114" y="164"/>
                      <a:pt x="114" y="159"/>
                      <a:pt x="119" y="151"/>
                    </a:cubicBezTo>
                    <a:cubicBezTo>
                      <a:pt x="123" y="143"/>
                      <a:pt x="129" y="138"/>
                      <a:pt x="131" y="120"/>
                    </a:cubicBezTo>
                    <a:cubicBezTo>
                      <a:pt x="134" y="102"/>
                      <a:pt x="137" y="90"/>
                      <a:pt x="132" y="85"/>
                    </a:cubicBezTo>
                    <a:cubicBezTo>
                      <a:pt x="127" y="81"/>
                      <a:pt x="118" y="83"/>
                      <a:pt x="111" y="78"/>
                    </a:cubicBezTo>
                    <a:cubicBezTo>
                      <a:pt x="104" y="72"/>
                      <a:pt x="103" y="66"/>
                      <a:pt x="100" y="65"/>
                    </a:cubicBezTo>
                    <a:cubicBezTo>
                      <a:pt x="97" y="64"/>
                      <a:pt x="96" y="64"/>
                      <a:pt x="96" y="60"/>
                    </a:cubicBezTo>
                    <a:cubicBezTo>
                      <a:pt x="96" y="56"/>
                      <a:pt x="97" y="52"/>
                      <a:pt x="97" y="52"/>
                    </a:cubicBezTo>
                    <a:cubicBezTo>
                      <a:pt x="97" y="52"/>
                      <a:pt x="102" y="49"/>
                      <a:pt x="103" y="44"/>
                    </a:cubicBezTo>
                    <a:cubicBezTo>
                      <a:pt x="104" y="39"/>
                      <a:pt x="105" y="27"/>
                      <a:pt x="104" y="19"/>
                    </a:cubicBezTo>
                    <a:cubicBezTo>
                      <a:pt x="102" y="11"/>
                      <a:pt x="95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5040313" y="1809750"/>
                <a:ext cx="127000" cy="96837"/>
              </a:xfrm>
              <a:custGeom>
                <a:avLst/>
                <a:gdLst>
                  <a:gd name="T0" fmla="*/ 2 w 34"/>
                  <a:gd name="T1" fmla="*/ 12 h 26"/>
                  <a:gd name="T2" fmla="*/ 0 w 34"/>
                  <a:gd name="T3" fmla="*/ 15 h 26"/>
                  <a:gd name="T4" fmla="*/ 1 w 34"/>
                  <a:gd name="T5" fmla="*/ 26 h 26"/>
                  <a:gd name="T6" fmla="*/ 8 w 34"/>
                  <a:gd name="T7" fmla="*/ 15 h 26"/>
                  <a:gd name="T8" fmla="*/ 14 w 34"/>
                  <a:gd name="T9" fmla="*/ 20 h 26"/>
                  <a:gd name="T10" fmla="*/ 15 w 34"/>
                  <a:gd name="T11" fmla="*/ 25 h 26"/>
                  <a:gd name="T12" fmla="*/ 34 w 34"/>
                  <a:gd name="T13" fmla="*/ 4 h 26"/>
                  <a:gd name="T14" fmla="*/ 31 w 34"/>
                  <a:gd name="T15" fmla="*/ 0 h 26"/>
                  <a:gd name="T16" fmla="*/ 9 w 34"/>
                  <a:gd name="T17" fmla="*/ 14 h 26"/>
                  <a:gd name="T18" fmla="*/ 2 w 34"/>
                  <a:gd name="T1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6">
                    <a:moveTo>
                      <a:pt x="2" y="12"/>
                    </a:moveTo>
                    <a:cubicBezTo>
                      <a:pt x="1" y="13"/>
                      <a:pt x="1" y="14"/>
                      <a:pt x="0" y="15"/>
                    </a:cubicBezTo>
                    <a:cubicBezTo>
                      <a:pt x="1" y="19"/>
                      <a:pt x="1" y="23"/>
                      <a:pt x="1" y="26"/>
                    </a:cubicBezTo>
                    <a:cubicBezTo>
                      <a:pt x="7" y="23"/>
                      <a:pt x="4" y="16"/>
                      <a:pt x="8" y="15"/>
                    </a:cubicBezTo>
                    <a:cubicBezTo>
                      <a:pt x="13" y="15"/>
                      <a:pt x="13" y="17"/>
                      <a:pt x="14" y="20"/>
                    </a:cubicBezTo>
                    <a:cubicBezTo>
                      <a:pt x="15" y="22"/>
                      <a:pt x="15" y="25"/>
                      <a:pt x="15" y="25"/>
                    </a:cubicBezTo>
                    <a:cubicBezTo>
                      <a:pt x="15" y="25"/>
                      <a:pt x="30" y="9"/>
                      <a:pt x="34" y="4"/>
                    </a:cubicBezTo>
                    <a:cubicBezTo>
                      <a:pt x="32" y="3"/>
                      <a:pt x="31" y="2"/>
                      <a:pt x="31" y="0"/>
                    </a:cubicBezTo>
                    <a:cubicBezTo>
                      <a:pt x="26" y="5"/>
                      <a:pt x="15" y="14"/>
                      <a:pt x="9" y="14"/>
                    </a:cubicBezTo>
                    <a:cubicBezTo>
                      <a:pt x="6" y="14"/>
                      <a:pt x="4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4975226" y="2073275"/>
                <a:ext cx="57150" cy="74612"/>
              </a:xfrm>
              <a:custGeom>
                <a:avLst/>
                <a:gdLst>
                  <a:gd name="T0" fmla="*/ 7 w 15"/>
                  <a:gd name="T1" fmla="*/ 1 h 20"/>
                  <a:gd name="T2" fmla="*/ 15 w 15"/>
                  <a:gd name="T3" fmla="*/ 0 h 20"/>
                  <a:gd name="T4" fmla="*/ 8 w 15"/>
                  <a:gd name="T5" fmla="*/ 11 h 20"/>
                  <a:gd name="T6" fmla="*/ 8 w 15"/>
                  <a:gd name="T7" fmla="*/ 18 h 20"/>
                  <a:gd name="T8" fmla="*/ 2 w 15"/>
                  <a:gd name="T9" fmla="*/ 20 h 20"/>
                  <a:gd name="T10" fmla="*/ 2 w 15"/>
                  <a:gd name="T11" fmla="*/ 9 h 20"/>
                  <a:gd name="T12" fmla="*/ 7 w 15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7" y="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8" y="5"/>
                      <a:pt x="8" y="11"/>
                    </a:cubicBezTo>
                    <a:cubicBezTo>
                      <a:pt x="8" y="16"/>
                      <a:pt x="8" y="18"/>
                      <a:pt x="8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4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4979988" y="2252663"/>
                <a:ext cx="22225" cy="65087"/>
              </a:xfrm>
              <a:custGeom>
                <a:avLst/>
                <a:gdLst>
                  <a:gd name="T0" fmla="*/ 4 w 6"/>
                  <a:gd name="T1" fmla="*/ 0 h 17"/>
                  <a:gd name="T2" fmla="*/ 5 w 6"/>
                  <a:gd name="T3" fmla="*/ 13 h 17"/>
                  <a:gd name="T4" fmla="*/ 6 w 6"/>
                  <a:gd name="T5" fmla="*/ 17 h 17"/>
                  <a:gd name="T6" fmla="*/ 0 w 6"/>
                  <a:gd name="T7" fmla="*/ 16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4" y="0"/>
                      <a:pt x="5" y="9"/>
                      <a:pt x="5" y="13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44" name="Rectangle 17"/>
            <p:cNvSpPr/>
            <p:nvPr/>
          </p:nvSpPr>
          <p:spPr>
            <a:xfrm>
              <a:off x="9492919" y="1892829"/>
              <a:ext cx="2343633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ПЕРСПЕКТИВА</a:t>
              </a:r>
            </a:p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КОММЕРЦИАЛИЗАЦИИ</a:t>
              </a:r>
            </a:p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РЕЗУЛЬТАТА НИР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5" name="Rectangle 19"/>
            <p:cNvSpPr/>
            <p:nvPr/>
          </p:nvSpPr>
          <p:spPr>
            <a:xfrm>
              <a:off x="9840417" y="3044957"/>
              <a:ext cx="1824517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ОЦЕНКА СВОИХ </a:t>
              </a:r>
            </a:p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ВОЗМОЖНОСТЕЙ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6" name="Rectangle 20"/>
            <p:cNvSpPr/>
            <p:nvPr/>
          </p:nvSpPr>
          <p:spPr>
            <a:xfrm>
              <a:off x="9498382" y="4005063"/>
              <a:ext cx="1714657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УВЛЕЧЕННОСТЬ </a:t>
              </a:r>
            </a:p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ИДЕЕЙ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7" name="Rectangle 21"/>
            <p:cNvSpPr/>
            <p:nvPr/>
          </p:nvSpPr>
          <p:spPr>
            <a:xfrm>
              <a:off x="6206447" y="1375412"/>
              <a:ext cx="2012174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ПЛАН РЕАЛИЗАЦИИ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8" name="Rectangle 22"/>
            <p:cNvSpPr/>
            <p:nvPr/>
          </p:nvSpPr>
          <p:spPr>
            <a:xfrm>
              <a:off x="5414374" y="2278419"/>
              <a:ext cx="1545722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ТЕХНИЧЕСКАЯ</a:t>
              </a:r>
            </a:p>
            <a:p>
              <a:pPr algn="r"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ЗНАЧИМОСТЬ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9" name="Rectangle 23"/>
            <p:cNvSpPr/>
            <p:nvPr/>
          </p:nvSpPr>
          <p:spPr>
            <a:xfrm>
              <a:off x="4894695" y="3105869"/>
              <a:ext cx="1646176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АКТУАЛЬНОСТЬ</a:t>
              </a:r>
            </a:p>
            <a:p>
              <a:pPr algn="r"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ИДЕИ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0" name="Rectangle 24"/>
            <p:cNvSpPr/>
            <p:nvPr/>
          </p:nvSpPr>
          <p:spPr>
            <a:xfrm>
              <a:off x="5870635" y="4005063"/>
              <a:ext cx="1147664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НАУЧНАЯ </a:t>
              </a:r>
            </a:p>
            <a:p>
              <a:pPr algn="r" defTabSz="816174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НОВИЗНА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51" name="Group 48"/>
            <p:cNvGrpSpPr/>
            <p:nvPr/>
          </p:nvGrpSpPr>
          <p:grpSpPr>
            <a:xfrm>
              <a:off x="9501893" y="3552302"/>
              <a:ext cx="112067" cy="49310"/>
              <a:chOff x="6969126" y="2663826"/>
              <a:chExt cx="79375" cy="34925"/>
            </a:xfrm>
            <a:solidFill>
              <a:schemeClr val="bg1"/>
            </a:solidFill>
          </p:grpSpPr>
          <p:sp>
            <p:nvSpPr>
              <p:cNvPr id="52" name="Freeform 59"/>
              <p:cNvSpPr>
                <a:spLocks/>
              </p:cNvSpPr>
              <p:nvPr/>
            </p:nvSpPr>
            <p:spPr bwMode="auto">
              <a:xfrm>
                <a:off x="6969126" y="2663826"/>
                <a:ext cx="79375" cy="15875"/>
              </a:xfrm>
              <a:custGeom>
                <a:avLst/>
                <a:gdLst>
                  <a:gd name="T0" fmla="*/ 18 w 21"/>
                  <a:gd name="T1" fmla="*/ 4 h 4"/>
                  <a:gd name="T2" fmla="*/ 3 w 21"/>
                  <a:gd name="T3" fmla="*/ 4 h 4"/>
                  <a:gd name="T4" fmla="*/ 3 w 21"/>
                  <a:gd name="T5" fmla="*/ 0 h 4"/>
                  <a:gd name="T6" fmla="*/ 18 w 21"/>
                  <a:gd name="T7" fmla="*/ 0 h 4"/>
                  <a:gd name="T8" fmla="*/ 18 w 2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1" y="4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6973888" y="2682876"/>
                <a:ext cx="66675" cy="15875"/>
              </a:xfrm>
              <a:custGeom>
                <a:avLst/>
                <a:gdLst>
                  <a:gd name="T0" fmla="*/ 16 w 18"/>
                  <a:gd name="T1" fmla="*/ 4 h 4"/>
                  <a:gd name="T2" fmla="*/ 2 w 18"/>
                  <a:gd name="T3" fmla="*/ 4 h 4"/>
                  <a:gd name="T4" fmla="*/ 2 w 18"/>
                  <a:gd name="T5" fmla="*/ 0 h 4"/>
                  <a:gd name="T6" fmla="*/ 16 w 18"/>
                  <a:gd name="T7" fmla="*/ 0 h 4"/>
                  <a:gd name="T8" fmla="*/ 16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134335" y="1716217"/>
            <a:ext cx="2143816" cy="8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16A08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 18 ДО 28 ЛЕТ</a:t>
            </a:r>
            <a:endParaRPr lang="en-US" sz="1400" dirty="0" smtClean="0">
              <a:solidFill>
                <a:srgbClr val="16A08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816174"/>
            <a:r>
              <a:rPr lang="ru-RU" sz="1100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 момент презентации проекта на </a:t>
            </a:r>
            <a:r>
              <a:rPr lang="ru-RU" sz="11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финале</a:t>
            </a:r>
            <a:r>
              <a:rPr lang="en-US" sz="11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110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1134334" y="2625168"/>
            <a:ext cx="1847087" cy="6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16A08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ГРАЖДАНСТВО РФ</a:t>
            </a:r>
            <a:endParaRPr lang="en-US" sz="1400" dirty="0" smtClean="0">
              <a:solidFill>
                <a:srgbClr val="16A08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816174"/>
            <a:endParaRPr lang="en-US" sz="900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134334" y="3279326"/>
            <a:ext cx="2143817" cy="6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600" dirty="0" smtClean="0">
                <a:solidFill>
                  <a:srgbClr val="16A08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Научно-технический проект</a:t>
            </a:r>
            <a:endParaRPr lang="en-US" sz="1600" dirty="0">
              <a:solidFill>
                <a:srgbClr val="16A08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816174"/>
            <a:r>
              <a:rPr lang="ru-RU" sz="11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 перспективой коммерциализации</a:t>
            </a:r>
            <a:endParaRPr lang="en-US" sz="110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1" name="Picture 2" descr="H:\Медиа\Презентация УМНИК\Критерии\p2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14" y="1814558"/>
            <a:ext cx="461129" cy="5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H:\Медиа\Презентация УМНИК\Критерии\p2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52" y="2153522"/>
            <a:ext cx="56933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:\Медиа\Презентация УМНИК\Критерии\p2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85" y="280593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H:\Медиа\Презентация УМНИК\Критерии\p2-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16" y="3532429"/>
            <a:ext cx="4909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:\Медиа\Презентация УМНИК\Критерии\p2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49" y="343292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:\Медиа\Презентация УМНИК\Критерии\p2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14" y="2808154"/>
            <a:ext cx="56383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:\Медиа\Презентация УМНИК\Критерии\p2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77" y="2232146"/>
            <a:ext cx="583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reeform 75"/>
          <p:cNvSpPr>
            <a:spLocks noChangeArrowheads="1"/>
          </p:cNvSpPr>
          <p:nvPr/>
        </p:nvSpPr>
        <p:spPr bwMode="auto">
          <a:xfrm>
            <a:off x="443411" y="1863772"/>
            <a:ext cx="596027" cy="47998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79"/>
          <p:cNvSpPr>
            <a:spLocks noChangeArrowheads="1"/>
          </p:cNvSpPr>
          <p:nvPr/>
        </p:nvSpPr>
        <p:spPr bwMode="auto">
          <a:xfrm>
            <a:off x="443411" y="2592694"/>
            <a:ext cx="574930" cy="574930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101"/>
          <p:cNvSpPr>
            <a:spLocks noChangeArrowheads="1"/>
          </p:cNvSpPr>
          <p:nvPr/>
        </p:nvSpPr>
        <p:spPr bwMode="auto">
          <a:xfrm>
            <a:off x="422314" y="3375672"/>
            <a:ext cx="596027" cy="458887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УМНИК: автоматизированная система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6" name="Freeform 9"/>
          <p:cNvSpPr>
            <a:spLocks/>
          </p:cNvSpPr>
          <p:nvPr/>
        </p:nvSpPr>
        <p:spPr bwMode="auto">
          <a:xfrm>
            <a:off x="2441576" y="2619901"/>
            <a:ext cx="4294187" cy="2157413"/>
          </a:xfrm>
          <a:custGeom>
            <a:avLst/>
            <a:gdLst>
              <a:gd name="T0" fmla="*/ 0 w 1142"/>
              <a:gd name="T1" fmla="*/ 572 h 572"/>
              <a:gd name="T2" fmla="*/ 571 w 1142"/>
              <a:gd name="T3" fmla="*/ 0 h 572"/>
              <a:gd name="T4" fmla="*/ 1142 w 1142"/>
              <a:gd name="T5" fmla="*/ 57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2" h="572">
                <a:moveTo>
                  <a:pt x="0" y="572"/>
                </a:moveTo>
                <a:cubicBezTo>
                  <a:pt x="0" y="256"/>
                  <a:pt x="255" y="0"/>
                  <a:pt x="571" y="0"/>
                </a:cubicBezTo>
                <a:cubicBezTo>
                  <a:pt x="886" y="0"/>
                  <a:pt x="1142" y="256"/>
                  <a:pt x="1142" y="572"/>
                </a:cubicBezTo>
              </a:path>
            </a:pathLst>
          </a:custGeom>
          <a:noFill/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oup 20"/>
          <p:cNvGrpSpPr/>
          <p:nvPr/>
        </p:nvGrpSpPr>
        <p:grpSpPr>
          <a:xfrm>
            <a:off x="2979960" y="3481196"/>
            <a:ext cx="3210280" cy="1936781"/>
            <a:chOff x="776088" y="2760141"/>
            <a:chExt cx="2652386" cy="1600200"/>
          </a:xfrm>
        </p:grpSpPr>
        <p:pic>
          <p:nvPicPr>
            <p:cNvPr id="98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398" r="17922" b="13718"/>
            <a:stretch/>
          </p:blipFill>
          <p:spPr>
            <a:xfrm>
              <a:off x="776088" y="2760141"/>
              <a:ext cx="2652386" cy="1600200"/>
            </a:xfrm>
            <a:prstGeom prst="rect">
              <a:avLst/>
            </a:prstGeom>
          </p:spPr>
        </p:pic>
        <p:sp>
          <p:nvSpPr>
            <p:cNvPr id="99" name="Rectangle 22"/>
            <p:cNvSpPr/>
            <p:nvPr/>
          </p:nvSpPr>
          <p:spPr>
            <a:xfrm>
              <a:off x="1176192" y="2955405"/>
              <a:ext cx="1837944" cy="1142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3324366" y="1696324"/>
            <a:ext cx="2521467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1400" dirty="0" smtClean="0">
                <a:solidFill>
                  <a:srgbClr val="94B6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ПОДГОТОВЬ ПРЕЗЕНТАЦИЮ</a:t>
            </a:r>
            <a:endParaRPr lang="en-US" sz="1400" dirty="0" smtClean="0">
              <a:solidFill>
                <a:srgbClr val="94B64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 defTabSz="816174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 учётом критериев оценки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7220022" y="4110579"/>
            <a:ext cx="1816597" cy="83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C0392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ФИНАЛ</a:t>
            </a:r>
            <a:endParaRPr lang="en-US" sz="1400" dirty="0" smtClean="0">
              <a:solidFill>
                <a:srgbClr val="C0392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816174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Победителям вручаются дипломы и сертификаты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563964" y="2992508"/>
            <a:ext cx="1978176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r>
              <a:rPr lang="ru-RU" sz="1400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ПОДАЙ ЗАЯВКУ</a:t>
            </a:r>
          </a:p>
          <a:p>
            <a:pPr algn="r" defTabSz="816174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Выбери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свой регион и посмотри расписание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мероприятий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defTabSz="816174"/>
            <a:endParaRPr lang="ru-RU" sz="1200" b="1" dirty="0">
              <a:solidFill>
                <a:srgbClr val="2980B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 defTabSz="816174"/>
            <a:endParaRPr lang="en-US" sz="1200" b="1" dirty="0">
              <a:solidFill>
                <a:srgbClr val="16A08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179512" y="4445506"/>
            <a:ext cx="1868855" cy="25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/>
            <a:r>
              <a:rPr lang="ru-RU" sz="1400" dirty="0" smtClean="0">
                <a:solidFill>
                  <a:srgbClr val="2980B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ЗАРЕГИСТРИРУЙСЯ </a:t>
            </a:r>
            <a:endParaRPr lang="ru-RU" sz="1400" dirty="0">
              <a:solidFill>
                <a:srgbClr val="2980B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6561012" y="2925778"/>
            <a:ext cx="1978176" cy="3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F39C1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ПОЛУФИНАЛ</a:t>
            </a:r>
            <a:endParaRPr lang="en-US" sz="1400" dirty="0">
              <a:solidFill>
                <a:srgbClr val="F39C1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5" name="Oval 15"/>
          <p:cNvSpPr/>
          <p:nvPr/>
        </p:nvSpPr>
        <p:spPr>
          <a:xfrm>
            <a:off x="4239196" y="2375630"/>
            <a:ext cx="658779" cy="658779"/>
          </a:xfrm>
          <a:prstGeom prst="ellipse">
            <a:avLst/>
          </a:prstGeom>
          <a:solidFill>
            <a:srgbClr val="00A0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val 26"/>
          <p:cNvSpPr/>
          <p:nvPr/>
        </p:nvSpPr>
        <p:spPr>
          <a:xfrm>
            <a:off x="2162036" y="4197838"/>
            <a:ext cx="658779" cy="658779"/>
          </a:xfrm>
          <a:prstGeom prst="ellipse">
            <a:avLst/>
          </a:prstGeom>
          <a:solidFill>
            <a:srgbClr val="5E3D9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val 38"/>
          <p:cNvSpPr/>
          <p:nvPr/>
        </p:nvSpPr>
        <p:spPr>
          <a:xfrm>
            <a:off x="5757428" y="2918036"/>
            <a:ext cx="658779" cy="658779"/>
          </a:xfrm>
          <a:prstGeom prst="ellipse">
            <a:avLst/>
          </a:prstGeom>
          <a:solidFill>
            <a:srgbClr val="57585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Oval 32"/>
          <p:cNvSpPr/>
          <p:nvPr/>
        </p:nvSpPr>
        <p:spPr>
          <a:xfrm>
            <a:off x="6368631" y="4197838"/>
            <a:ext cx="658779" cy="658779"/>
          </a:xfrm>
          <a:prstGeom prst="ellipse">
            <a:avLst/>
          </a:prstGeom>
          <a:solidFill>
            <a:srgbClr val="F39C1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9" name="Picture 2" descr="C:\Users\Mezin\Desktop\Лого Темникова\umnik.fasie.r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6540"/>
          <a:stretch/>
        </p:blipFill>
        <p:spPr bwMode="auto">
          <a:xfrm>
            <a:off x="3448315" y="3693529"/>
            <a:ext cx="2232683" cy="14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Freeform 83"/>
          <p:cNvSpPr>
            <a:spLocks noEditPoints="1"/>
          </p:cNvSpPr>
          <p:nvPr/>
        </p:nvSpPr>
        <p:spPr bwMode="auto">
          <a:xfrm>
            <a:off x="6561012" y="4351205"/>
            <a:ext cx="361488" cy="378771"/>
          </a:xfrm>
          <a:custGeom>
            <a:avLst/>
            <a:gdLst>
              <a:gd name="T0" fmla="*/ 68 w 106"/>
              <a:gd name="T1" fmla="*/ 75 h 111"/>
              <a:gd name="T2" fmla="*/ 105 w 106"/>
              <a:gd name="T3" fmla="*/ 21 h 111"/>
              <a:gd name="T4" fmla="*/ 105 w 106"/>
              <a:gd name="T5" fmla="*/ 17 h 111"/>
              <a:gd name="T6" fmla="*/ 96 w 106"/>
              <a:gd name="T7" fmla="*/ 8 h 111"/>
              <a:gd name="T8" fmla="*/ 92 w 106"/>
              <a:gd name="T9" fmla="*/ 8 h 111"/>
              <a:gd name="T10" fmla="*/ 88 w 106"/>
              <a:gd name="T11" fmla="*/ 13 h 111"/>
              <a:gd name="T12" fmla="*/ 83 w 106"/>
              <a:gd name="T13" fmla="*/ 13 h 111"/>
              <a:gd name="T14" fmla="*/ 83 w 106"/>
              <a:gd name="T15" fmla="*/ 0 h 111"/>
              <a:gd name="T16" fmla="*/ 22 w 106"/>
              <a:gd name="T17" fmla="*/ 0 h 111"/>
              <a:gd name="T18" fmla="*/ 22 w 106"/>
              <a:gd name="T19" fmla="*/ 13 h 111"/>
              <a:gd name="T20" fmla="*/ 18 w 106"/>
              <a:gd name="T21" fmla="*/ 13 h 111"/>
              <a:gd name="T22" fmla="*/ 14 w 106"/>
              <a:gd name="T23" fmla="*/ 8 h 111"/>
              <a:gd name="T24" fmla="*/ 9 w 106"/>
              <a:gd name="T25" fmla="*/ 8 h 111"/>
              <a:gd name="T26" fmla="*/ 0 w 106"/>
              <a:gd name="T27" fmla="*/ 17 h 111"/>
              <a:gd name="T28" fmla="*/ 0 w 106"/>
              <a:gd name="T29" fmla="*/ 21 h 111"/>
              <a:gd name="T30" fmla="*/ 38 w 106"/>
              <a:gd name="T31" fmla="*/ 75 h 111"/>
              <a:gd name="T32" fmla="*/ 49 w 106"/>
              <a:gd name="T33" fmla="*/ 80 h 111"/>
              <a:gd name="T34" fmla="*/ 49 w 106"/>
              <a:gd name="T35" fmla="*/ 84 h 111"/>
              <a:gd name="T36" fmla="*/ 44 w 106"/>
              <a:gd name="T37" fmla="*/ 87 h 111"/>
              <a:gd name="T38" fmla="*/ 49 w 106"/>
              <a:gd name="T39" fmla="*/ 89 h 111"/>
              <a:gd name="T40" fmla="*/ 49 w 106"/>
              <a:gd name="T41" fmla="*/ 94 h 111"/>
              <a:gd name="T42" fmla="*/ 44 w 106"/>
              <a:gd name="T43" fmla="*/ 98 h 111"/>
              <a:gd name="T44" fmla="*/ 39 w 106"/>
              <a:gd name="T45" fmla="*/ 102 h 111"/>
              <a:gd name="T46" fmla="*/ 35 w 106"/>
              <a:gd name="T47" fmla="*/ 106 h 111"/>
              <a:gd name="T48" fmla="*/ 39 w 106"/>
              <a:gd name="T49" fmla="*/ 111 h 111"/>
              <a:gd name="T50" fmla="*/ 65 w 106"/>
              <a:gd name="T51" fmla="*/ 111 h 111"/>
              <a:gd name="T52" fmla="*/ 70 w 106"/>
              <a:gd name="T53" fmla="*/ 106 h 111"/>
              <a:gd name="T54" fmla="*/ 66 w 106"/>
              <a:gd name="T55" fmla="*/ 102 h 111"/>
              <a:gd name="T56" fmla="*/ 61 w 106"/>
              <a:gd name="T57" fmla="*/ 98 h 111"/>
              <a:gd name="T58" fmla="*/ 57 w 106"/>
              <a:gd name="T59" fmla="*/ 94 h 111"/>
              <a:gd name="T60" fmla="*/ 57 w 106"/>
              <a:gd name="T61" fmla="*/ 89 h 111"/>
              <a:gd name="T62" fmla="*/ 61 w 106"/>
              <a:gd name="T63" fmla="*/ 87 h 111"/>
              <a:gd name="T64" fmla="*/ 57 w 106"/>
              <a:gd name="T65" fmla="*/ 84 h 111"/>
              <a:gd name="T66" fmla="*/ 57 w 106"/>
              <a:gd name="T67" fmla="*/ 80 h 111"/>
              <a:gd name="T68" fmla="*/ 68 w 106"/>
              <a:gd name="T69" fmla="*/ 75 h 111"/>
              <a:gd name="T70" fmla="*/ 83 w 106"/>
              <a:gd name="T71" fmla="*/ 17 h 111"/>
              <a:gd name="T72" fmla="*/ 88 w 106"/>
              <a:gd name="T73" fmla="*/ 17 h 111"/>
              <a:gd name="T74" fmla="*/ 92 w 106"/>
              <a:gd name="T75" fmla="*/ 13 h 111"/>
              <a:gd name="T76" fmla="*/ 96 w 106"/>
              <a:gd name="T77" fmla="*/ 17 h 111"/>
              <a:gd name="T78" fmla="*/ 96 w 106"/>
              <a:gd name="T79" fmla="*/ 21 h 111"/>
              <a:gd name="T80" fmla="*/ 74 w 106"/>
              <a:gd name="T81" fmla="*/ 58 h 111"/>
              <a:gd name="T82" fmla="*/ 83 w 106"/>
              <a:gd name="T83" fmla="*/ 17 h 111"/>
              <a:gd name="T84" fmla="*/ 30 w 106"/>
              <a:gd name="T85" fmla="*/ 59 h 111"/>
              <a:gd name="T86" fmla="*/ 8 w 106"/>
              <a:gd name="T87" fmla="*/ 22 h 111"/>
              <a:gd name="T88" fmla="*/ 8 w 106"/>
              <a:gd name="T89" fmla="*/ 18 h 111"/>
              <a:gd name="T90" fmla="*/ 12 w 106"/>
              <a:gd name="T91" fmla="*/ 14 h 111"/>
              <a:gd name="T92" fmla="*/ 16 w 106"/>
              <a:gd name="T93" fmla="*/ 18 h 111"/>
              <a:gd name="T94" fmla="*/ 21 w 106"/>
              <a:gd name="T95" fmla="*/ 18 h 111"/>
              <a:gd name="T96" fmla="*/ 30 w 106"/>
              <a:gd name="T97" fmla="*/ 5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11">
                <a:moveTo>
                  <a:pt x="68" y="75"/>
                </a:moveTo>
                <a:cubicBezTo>
                  <a:pt x="106" y="51"/>
                  <a:pt x="105" y="21"/>
                  <a:pt x="105" y="21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17"/>
                  <a:pt x="105" y="8"/>
                  <a:pt x="96" y="8"/>
                </a:cubicBezTo>
                <a:cubicBezTo>
                  <a:pt x="94" y="8"/>
                  <a:pt x="92" y="8"/>
                  <a:pt x="92" y="8"/>
                </a:cubicBezTo>
                <a:cubicBezTo>
                  <a:pt x="88" y="8"/>
                  <a:pt x="88" y="13"/>
                  <a:pt x="88" y="13"/>
                </a:cubicBezTo>
                <a:cubicBezTo>
                  <a:pt x="88" y="13"/>
                  <a:pt x="86" y="13"/>
                  <a:pt x="83" y="13"/>
                </a:cubicBezTo>
                <a:cubicBezTo>
                  <a:pt x="83" y="9"/>
                  <a:pt x="83" y="0"/>
                  <a:pt x="83" y="0"/>
                </a:cubicBezTo>
                <a:cubicBezTo>
                  <a:pt x="45" y="5"/>
                  <a:pt x="22" y="0"/>
                  <a:pt x="22" y="0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8" y="13"/>
                  <a:pt x="18" y="13"/>
                </a:cubicBezTo>
                <a:cubicBezTo>
                  <a:pt x="18" y="13"/>
                  <a:pt x="18" y="8"/>
                  <a:pt x="14" y="8"/>
                </a:cubicBezTo>
                <a:cubicBezTo>
                  <a:pt x="14" y="8"/>
                  <a:pt x="11" y="8"/>
                  <a:pt x="9" y="8"/>
                </a:cubicBezTo>
                <a:cubicBezTo>
                  <a:pt x="1" y="8"/>
                  <a:pt x="0" y="17"/>
                  <a:pt x="0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51"/>
                  <a:pt x="38" y="75"/>
                </a:cubicBezTo>
                <a:cubicBezTo>
                  <a:pt x="38" y="75"/>
                  <a:pt x="42" y="80"/>
                  <a:pt x="49" y="80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4"/>
                  <a:pt x="44" y="84"/>
                  <a:pt x="44" y="87"/>
                </a:cubicBezTo>
                <a:cubicBezTo>
                  <a:pt x="44" y="89"/>
                  <a:pt x="49" y="89"/>
                  <a:pt x="49" y="89"/>
                </a:cubicBezTo>
                <a:cubicBezTo>
                  <a:pt x="49" y="94"/>
                  <a:pt x="49" y="94"/>
                  <a:pt x="49" y="94"/>
                </a:cubicBezTo>
                <a:cubicBezTo>
                  <a:pt x="49" y="94"/>
                  <a:pt x="48" y="98"/>
                  <a:pt x="44" y="98"/>
                </a:cubicBezTo>
                <a:cubicBezTo>
                  <a:pt x="44" y="102"/>
                  <a:pt x="39" y="102"/>
                  <a:pt x="39" y="102"/>
                </a:cubicBezTo>
                <a:cubicBezTo>
                  <a:pt x="39" y="102"/>
                  <a:pt x="35" y="103"/>
                  <a:pt x="35" y="106"/>
                </a:cubicBezTo>
                <a:cubicBezTo>
                  <a:pt x="35" y="106"/>
                  <a:pt x="34" y="111"/>
                  <a:pt x="39" y="111"/>
                </a:cubicBezTo>
                <a:cubicBezTo>
                  <a:pt x="46" y="111"/>
                  <a:pt x="65" y="111"/>
                  <a:pt x="65" y="111"/>
                </a:cubicBezTo>
                <a:cubicBezTo>
                  <a:pt x="70" y="111"/>
                  <a:pt x="70" y="106"/>
                  <a:pt x="70" y="106"/>
                </a:cubicBezTo>
                <a:cubicBezTo>
                  <a:pt x="70" y="106"/>
                  <a:pt x="70" y="102"/>
                  <a:pt x="66" y="102"/>
                </a:cubicBezTo>
                <a:cubicBezTo>
                  <a:pt x="61" y="102"/>
                  <a:pt x="61" y="98"/>
                  <a:pt x="61" y="98"/>
                </a:cubicBezTo>
                <a:cubicBezTo>
                  <a:pt x="61" y="98"/>
                  <a:pt x="57" y="98"/>
                  <a:pt x="57" y="94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9"/>
                  <a:pt x="61" y="89"/>
                  <a:pt x="61" y="87"/>
                </a:cubicBezTo>
                <a:cubicBezTo>
                  <a:pt x="61" y="84"/>
                  <a:pt x="57" y="84"/>
                  <a:pt x="57" y="84"/>
                </a:cubicBezTo>
                <a:cubicBezTo>
                  <a:pt x="57" y="80"/>
                  <a:pt x="57" y="80"/>
                  <a:pt x="57" y="80"/>
                </a:cubicBezTo>
                <a:cubicBezTo>
                  <a:pt x="61" y="80"/>
                  <a:pt x="65" y="79"/>
                  <a:pt x="68" y="75"/>
                </a:cubicBezTo>
                <a:close/>
                <a:moveTo>
                  <a:pt x="83" y="17"/>
                </a:moveTo>
                <a:cubicBezTo>
                  <a:pt x="84" y="17"/>
                  <a:pt x="88" y="17"/>
                  <a:pt x="88" y="17"/>
                </a:cubicBezTo>
                <a:cubicBezTo>
                  <a:pt x="92" y="17"/>
                  <a:pt x="92" y="13"/>
                  <a:pt x="92" y="13"/>
                </a:cubicBezTo>
                <a:cubicBezTo>
                  <a:pt x="96" y="13"/>
                  <a:pt x="96" y="17"/>
                  <a:pt x="96" y="17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1"/>
                  <a:pt x="96" y="38"/>
                  <a:pt x="74" y="58"/>
                </a:cubicBezTo>
                <a:cubicBezTo>
                  <a:pt x="79" y="50"/>
                  <a:pt x="83" y="31"/>
                  <a:pt x="83" y="17"/>
                </a:cubicBezTo>
                <a:close/>
                <a:moveTo>
                  <a:pt x="30" y="59"/>
                </a:moveTo>
                <a:cubicBezTo>
                  <a:pt x="9" y="39"/>
                  <a:pt x="8" y="22"/>
                  <a:pt x="8" y="2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7" y="14"/>
                  <a:pt x="12" y="14"/>
                </a:cubicBezTo>
                <a:cubicBezTo>
                  <a:pt x="12" y="14"/>
                  <a:pt x="12" y="18"/>
                  <a:pt x="16" y="18"/>
                </a:cubicBezTo>
                <a:cubicBezTo>
                  <a:pt x="16" y="18"/>
                  <a:pt x="20" y="18"/>
                  <a:pt x="21" y="18"/>
                </a:cubicBezTo>
                <a:cubicBezTo>
                  <a:pt x="20" y="32"/>
                  <a:pt x="25" y="51"/>
                  <a:pt x="30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71"/>
          <p:cNvSpPr>
            <a:spLocks noEditPoints="1"/>
          </p:cNvSpPr>
          <p:nvPr/>
        </p:nvSpPr>
        <p:spPr bwMode="auto">
          <a:xfrm>
            <a:off x="5981871" y="3064516"/>
            <a:ext cx="219904" cy="333714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" name="Group 150"/>
          <p:cNvGrpSpPr/>
          <p:nvPr/>
        </p:nvGrpSpPr>
        <p:grpSpPr>
          <a:xfrm>
            <a:off x="4321500" y="2544602"/>
            <a:ext cx="495402" cy="286638"/>
            <a:chOff x="5099051" y="4389438"/>
            <a:chExt cx="427038" cy="304801"/>
          </a:xfrm>
          <a:solidFill>
            <a:schemeClr val="bg1"/>
          </a:solidFill>
        </p:grpSpPr>
        <p:sp>
          <p:nvSpPr>
            <p:cNvPr id="113" name="Freeform 11"/>
            <p:cNvSpPr>
              <a:spLocks noEditPoints="1"/>
            </p:cNvSpPr>
            <p:nvPr/>
          </p:nvSpPr>
          <p:spPr bwMode="auto">
            <a:xfrm>
              <a:off x="5151438" y="4389438"/>
              <a:ext cx="322263" cy="241300"/>
            </a:xfrm>
            <a:custGeom>
              <a:avLst/>
              <a:gdLst>
                <a:gd name="T0" fmla="*/ 203 w 203"/>
                <a:gd name="T1" fmla="*/ 0 h 152"/>
                <a:gd name="T2" fmla="*/ 0 w 203"/>
                <a:gd name="T3" fmla="*/ 0 h 152"/>
                <a:gd name="T4" fmla="*/ 0 w 203"/>
                <a:gd name="T5" fmla="*/ 152 h 152"/>
                <a:gd name="T6" fmla="*/ 203 w 203"/>
                <a:gd name="T7" fmla="*/ 152 h 152"/>
                <a:gd name="T8" fmla="*/ 203 w 203"/>
                <a:gd name="T9" fmla="*/ 0 h 152"/>
                <a:gd name="T10" fmla="*/ 192 w 203"/>
                <a:gd name="T11" fmla="*/ 140 h 152"/>
                <a:gd name="T12" fmla="*/ 12 w 203"/>
                <a:gd name="T13" fmla="*/ 140 h 152"/>
                <a:gd name="T14" fmla="*/ 12 w 203"/>
                <a:gd name="T15" fmla="*/ 12 h 152"/>
                <a:gd name="T16" fmla="*/ 192 w 203"/>
                <a:gd name="T17" fmla="*/ 12 h 152"/>
                <a:gd name="T18" fmla="*/ 192 w 203"/>
                <a:gd name="T19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52">
                  <a:moveTo>
                    <a:pt x="203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203" y="152"/>
                  </a:lnTo>
                  <a:lnTo>
                    <a:pt x="203" y="0"/>
                  </a:lnTo>
                  <a:close/>
                  <a:moveTo>
                    <a:pt x="192" y="140"/>
                  </a:moveTo>
                  <a:lnTo>
                    <a:pt x="12" y="140"/>
                  </a:lnTo>
                  <a:lnTo>
                    <a:pt x="12" y="12"/>
                  </a:lnTo>
                  <a:lnTo>
                    <a:pt x="192" y="12"/>
                  </a:lnTo>
                  <a:lnTo>
                    <a:pt x="192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/>
            <p:cNvSpPr>
              <a:spLocks noEditPoints="1"/>
            </p:cNvSpPr>
            <p:nvPr/>
          </p:nvSpPr>
          <p:spPr bwMode="auto">
            <a:xfrm>
              <a:off x="5099051" y="4641851"/>
              <a:ext cx="427038" cy="52388"/>
            </a:xfrm>
            <a:custGeom>
              <a:avLst/>
              <a:gdLst>
                <a:gd name="T0" fmla="*/ 100 w 114"/>
                <a:gd name="T1" fmla="*/ 0 h 14"/>
                <a:gd name="T2" fmla="*/ 57 w 114"/>
                <a:gd name="T3" fmla="*/ 0 h 14"/>
                <a:gd name="T4" fmla="*/ 14 w 114"/>
                <a:gd name="T5" fmla="*/ 0 h 14"/>
                <a:gd name="T6" fmla="*/ 0 w 114"/>
                <a:gd name="T7" fmla="*/ 5 h 14"/>
                <a:gd name="T8" fmla="*/ 0 w 114"/>
                <a:gd name="T9" fmla="*/ 10 h 14"/>
                <a:gd name="T10" fmla="*/ 10 w 114"/>
                <a:gd name="T11" fmla="*/ 14 h 14"/>
                <a:gd name="T12" fmla="*/ 41 w 114"/>
                <a:gd name="T13" fmla="*/ 14 h 14"/>
                <a:gd name="T14" fmla="*/ 73 w 114"/>
                <a:gd name="T15" fmla="*/ 14 h 14"/>
                <a:gd name="T16" fmla="*/ 104 w 114"/>
                <a:gd name="T17" fmla="*/ 14 h 14"/>
                <a:gd name="T18" fmla="*/ 114 w 114"/>
                <a:gd name="T19" fmla="*/ 10 h 14"/>
                <a:gd name="T20" fmla="*/ 114 w 114"/>
                <a:gd name="T21" fmla="*/ 5 h 14"/>
                <a:gd name="T22" fmla="*/ 100 w 114"/>
                <a:gd name="T23" fmla="*/ 0 h 14"/>
                <a:gd name="T24" fmla="*/ 64 w 114"/>
                <a:gd name="T25" fmla="*/ 11 h 14"/>
                <a:gd name="T26" fmla="*/ 52 w 114"/>
                <a:gd name="T27" fmla="*/ 11 h 14"/>
                <a:gd name="T28" fmla="*/ 51 w 114"/>
                <a:gd name="T29" fmla="*/ 10 h 14"/>
                <a:gd name="T30" fmla="*/ 52 w 114"/>
                <a:gd name="T31" fmla="*/ 9 h 14"/>
                <a:gd name="T32" fmla="*/ 52 w 114"/>
                <a:gd name="T33" fmla="*/ 9 h 14"/>
                <a:gd name="T34" fmla="*/ 64 w 114"/>
                <a:gd name="T35" fmla="*/ 9 h 14"/>
                <a:gd name="T36" fmla="*/ 65 w 114"/>
                <a:gd name="T37" fmla="*/ 10 h 14"/>
                <a:gd name="T38" fmla="*/ 64 w 114"/>
                <a:gd name="T39" fmla="*/ 11 h 14"/>
                <a:gd name="T40" fmla="*/ 14 w 114"/>
                <a:gd name="T41" fmla="*/ 3 h 14"/>
                <a:gd name="T42" fmla="*/ 17 w 114"/>
                <a:gd name="T43" fmla="*/ 2 h 14"/>
                <a:gd name="T44" fmla="*/ 98 w 114"/>
                <a:gd name="T45" fmla="*/ 2 h 14"/>
                <a:gd name="T46" fmla="*/ 102 w 114"/>
                <a:gd name="T47" fmla="*/ 3 h 14"/>
                <a:gd name="T48" fmla="*/ 14 w 114"/>
                <a:gd name="T4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4">
                  <a:moveTo>
                    <a:pt x="10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10" y="14"/>
                  </a:cubicBezTo>
                  <a:cubicBezTo>
                    <a:pt x="18" y="14"/>
                    <a:pt x="41" y="14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96" y="14"/>
                    <a:pt x="104" y="14"/>
                  </a:cubicBezTo>
                  <a:cubicBezTo>
                    <a:pt x="112" y="14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lnTo>
                    <a:pt x="100" y="0"/>
                  </a:lnTo>
                  <a:close/>
                  <a:moveTo>
                    <a:pt x="64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0"/>
                    <a:pt x="51" y="10"/>
                  </a:cubicBezTo>
                  <a:cubicBezTo>
                    <a:pt x="51" y="9"/>
                    <a:pt x="51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10"/>
                  </a:cubicBezTo>
                  <a:cubicBezTo>
                    <a:pt x="65" y="10"/>
                    <a:pt x="64" y="11"/>
                    <a:pt x="64" y="11"/>
                  </a:cubicBezTo>
                  <a:close/>
                  <a:moveTo>
                    <a:pt x="14" y="3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02" y="3"/>
                    <a:pt x="102" y="3"/>
                    <a:pt x="102" y="3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Freeform 103"/>
          <p:cNvSpPr>
            <a:spLocks/>
          </p:cNvSpPr>
          <p:nvPr/>
        </p:nvSpPr>
        <p:spPr bwMode="auto">
          <a:xfrm>
            <a:off x="2393280" y="4479561"/>
            <a:ext cx="196290" cy="176783"/>
          </a:xfrm>
          <a:custGeom>
            <a:avLst/>
            <a:gdLst>
              <a:gd name="T0" fmla="*/ 0 w 161"/>
              <a:gd name="T1" fmla="*/ 62 h 145"/>
              <a:gd name="T2" fmla="*/ 0 w 161"/>
              <a:gd name="T3" fmla="*/ 145 h 145"/>
              <a:gd name="T4" fmla="*/ 31 w 161"/>
              <a:gd name="T5" fmla="*/ 145 h 145"/>
              <a:gd name="T6" fmla="*/ 130 w 161"/>
              <a:gd name="T7" fmla="*/ 145 h 145"/>
              <a:gd name="T8" fmla="*/ 161 w 161"/>
              <a:gd name="T9" fmla="*/ 145 h 145"/>
              <a:gd name="T10" fmla="*/ 161 w 161"/>
              <a:gd name="T11" fmla="*/ 62 h 145"/>
              <a:gd name="T12" fmla="*/ 81 w 161"/>
              <a:gd name="T13" fmla="*/ 0 h 145"/>
              <a:gd name="T14" fmla="*/ 0 w 161"/>
              <a:gd name="T15" fmla="*/ 6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45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04"/>
          <p:cNvSpPr>
            <a:spLocks/>
          </p:cNvSpPr>
          <p:nvPr/>
        </p:nvSpPr>
        <p:spPr bwMode="auto">
          <a:xfrm>
            <a:off x="2342074" y="4405191"/>
            <a:ext cx="299921" cy="149961"/>
          </a:xfrm>
          <a:custGeom>
            <a:avLst/>
            <a:gdLst>
              <a:gd name="T0" fmla="*/ 225 w 246"/>
              <a:gd name="T1" fmla="*/ 80 h 123"/>
              <a:gd name="T2" fmla="*/ 225 w 246"/>
              <a:gd name="T3" fmla="*/ 21 h 123"/>
              <a:gd name="T4" fmla="*/ 182 w 246"/>
              <a:gd name="T5" fmla="*/ 21 h 123"/>
              <a:gd name="T6" fmla="*/ 182 w 246"/>
              <a:gd name="T7" fmla="*/ 47 h 123"/>
              <a:gd name="T8" fmla="*/ 123 w 246"/>
              <a:gd name="T9" fmla="*/ 0 h 123"/>
              <a:gd name="T10" fmla="*/ 123 w 246"/>
              <a:gd name="T11" fmla="*/ 0 h 123"/>
              <a:gd name="T12" fmla="*/ 123 w 246"/>
              <a:gd name="T13" fmla="*/ 0 h 123"/>
              <a:gd name="T14" fmla="*/ 123 w 246"/>
              <a:gd name="T15" fmla="*/ 0 h 123"/>
              <a:gd name="T16" fmla="*/ 123 w 246"/>
              <a:gd name="T17" fmla="*/ 0 h 123"/>
              <a:gd name="T18" fmla="*/ 0 w 246"/>
              <a:gd name="T19" fmla="*/ 97 h 123"/>
              <a:gd name="T20" fmla="*/ 21 w 246"/>
              <a:gd name="T21" fmla="*/ 123 h 123"/>
              <a:gd name="T22" fmla="*/ 123 w 246"/>
              <a:gd name="T23" fmla="*/ 42 h 123"/>
              <a:gd name="T24" fmla="*/ 225 w 246"/>
              <a:gd name="T25" fmla="*/ 123 h 123"/>
              <a:gd name="T26" fmla="*/ 246 w 246"/>
              <a:gd name="T27" fmla="*/ 97 h 123"/>
              <a:gd name="T28" fmla="*/ 225 w 246"/>
              <a:gd name="T29" fmla="*/ 8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6" h="123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44"/>
          <p:cNvSpPr/>
          <p:nvPr/>
        </p:nvSpPr>
        <p:spPr>
          <a:xfrm>
            <a:off x="2720963" y="2918036"/>
            <a:ext cx="658779" cy="658779"/>
          </a:xfrm>
          <a:prstGeom prst="ellipse">
            <a:avLst/>
          </a:prstGeom>
          <a:solidFill>
            <a:srgbClr val="EE323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8" name="Group 59"/>
          <p:cNvGrpSpPr/>
          <p:nvPr/>
        </p:nvGrpSpPr>
        <p:grpSpPr>
          <a:xfrm>
            <a:off x="2927733" y="3068942"/>
            <a:ext cx="245238" cy="324861"/>
            <a:chOff x="8235951" y="2905126"/>
            <a:chExt cx="244475" cy="323850"/>
          </a:xfrm>
          <a:solidFill>
            <a:schemeClr val="bg1"/>
          </a:solidFill>
        </p:grpSpPr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8291513" y="30226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8291513" y="30607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8291513" y="30940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8291513" y="31321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8235951" y="2916238"/>
              <a:ext cx="244475" cy="312738"/>
            </a:xfrm>
            <a:custGeom>
              <a:avLst/>
              <a:gdLst>
                <a:gd name="T0" fmla="*/ 60 w 65"/>
                <a:gd name="T1" fmla="*/ 0 h 83"/>
                <a:gd name="T2" fmla="*/ 46 w 65"/>
                <a:gd name="T3" fmla="*/ 0 h 83"/>
                <a:gd name="T4" fmla="*/ 46 w 65"/>
                <a:gd name="T5" fmla="*/ 8 h 83"/>
                <a:gd name="T6" fmla="*/ 57 w 65"/>
                <a:gd name="T7" fmla="*/ 8 h 83"/>
                <a:gd name="T8" fmla="*/ 57 w 65"/>
                <a:gd name="T9" fmla="*/ 14 h 83"/>
                <a:gd name="T10" fmla="*/ 57 w 65"/>
                <a:gd name="T11" fmla="*/ 75 h 83"/>
                <a:gd name="T12" fmla="*/ 8 w 65"/>
                <a:gd name="T13" fmla="*/ 75 h 83"/>
                <a:gd name="T14" fmla="*/ 8 w 65"/>
                <a:gd name="T15" fmla="*/ 8 h 83"/>
                <a:gd name="T16" fmla="*/ 19 w 65"/>
                <a:gd name="T17" fmla="*/ 8 h 83"/>
                <a:gd name="T18" fmla="*/ 19 w 65"/>
                <a:gd name="T19" fmla="*/ 0 h 83"/>
                <a:gd name="T20" fmla="*/ 5 w 65"/>
                <a:gd name="T21" fmla="*/ 0 h 83"/>
                <a:gd name="T22" fmla="*/ 0 w 65"/>
                <a:gd name="T23" fmla="*/ 4 h 83"/>
                <a:gd name="T24" fmla="*/ 0 w 65"/>
                <a:gd name="T25" fmla="*/ 79 h 83"/>
                <a:gd name="T26" fmla="*/ 5 w 65"/>
                <a:gd name="T27" fmla="*/ 83 h 83"/>
                <a:gd name="T28" fmla="*/ 60 w 65"/>
                <a:gd name="T29" fmla="*/ 83 h 83"/>
                <a:gd name="T30" fmla="*/ 65 w 65"/>
                <a:gd name="T31" fmla="*/ 79 h 83"/>
                <a:gd name="T32" fmla="*/ 65 w 65"/>
                <a:gd name="T33" fmla="*/ 4 h 83"/>
                <a:gd name="T34" fmla="*/ 60 w 65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83">
                  <a:moveTo>
                    <a:pt x="6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5" y="81"/>
                    <a:pt x="65" y="7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8329613" y="2924176"/>
              <a:ext cx="55563" cy="22225"/>
            </a:xfrm>
            <a:custGeom>
              <a:avLst/>
              <a:gdLst>
                <a:gd name="T0" fmla="*/ 15 w 15"/>
                <a:gd name="T1" fmla="*/ 1 h 6"/>
                <a:gd name="T2" fmla="*/ 15 w 15"/>
                <a:gd name="T3" fmla="*/ 0 h 6"/>
                <a:gd name="T4" fmla="*/ 14 w 15"/>
                <a:gd name="T5" fmla="*/ 0 h 6"/>
                <a:gd name="T6" fmla="*/ 1 w 15"/>
                <a:gd name="T7" fmla="*/ 0 h 6"/>
                <a:gd name="T8" fmla="*/ 0 w 15"/>
                <a:gd name="T9" fmla="*/ 0 h 6"/>
                <a:gd name="T10" fmla="*/ 0 w 15"/>
                <a:gd name="T11" fmla="*/ 1 h 6"/>
                <a:gd name="T12" fmla="*/ 0 w 15"/>
                <a:gd name="T13" fmla="*/ 6 h 6"/>
                <a:gd name="T14" fmla="*/ 15 w 15"/>
                <a:gd name="T15" fmla="*/ 6 h 6"/>
                <a:gd name="T16" fmla="*/ 15 w 1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7"/>
            <p:cNvSpPr>
              <a:spLocks noEditPoints="1"/>
            </p:cNvSpPr>
            <p:nvPr/>
          </p:nvSpPr>
          <p:spPr bwMode="auto">
            <a:xfrm>
              <a:off x="8310563" y="2905126"/>
              <a:ext cx="93663" cy="60325"/>
            </a:xfrm>
            <a:custGeom>
              <a:avLst/>
              <a:gdLst>
                <a:gd name="T0" fmla="*/ 4 w 25"/>
                <a:gd name="T1" fmla="*/ 16 h 16"/>
                <a:gd name="T2" fmla="*/ 21 w 25"/>
                <a:gd name="T3" fmla="*/ 16 h 16"/>
                <a:gd name="T4" fmla="*/ 24 w 25"/>
                <a:gd name="T5" fmla="*/ 15 h 16"/>
                <a:gd name="T6" fmla="*/ 25 w 25"/>
                <a:gd name="T7" fmla="*/ 13 h 16"/>
                <a:gd name="T8" fmla="*/ 25 w 25"/>
                <a:gd name="T9" fmla="*/ 2 h 16"/>
                <a:gd name="T10" fmla="*/ 24 w 25"/>
                <a:gd name="T11" fmla="*/ 1 h 16"/>
                <a:gd name="T12" fmla="*/ 21 w 25"/>
                <a:gd name="T13" fmla="*/ 0 h 16"/>
                <a:gd name="T14" fmla="*/ 4 w 25"/>
                <a:gd name="T15" fmla="*/ 0 h 16"/>
                <a:gd name="T16" fmla="*/ 1 w 25"/>
                <a:gd name="T17" fmla="*/ 1 h 16"/>
                <a:gd name="T18" fmla="*/ 0 w 25"/>
                <a:gd name="T19" fmla="*/ 2 h 16"/>
                <a:gd name="T20" fmla="*/ 0 w 25"/>
                <a:gd name="T21" fmla="*/ 13 h 16"/>
                <a:gd name="T22" fmla="*/ 1 w 25"/>
                <a:gd name="T23" fmla="*/ 15 h 16"/>
                <a:gd name="T24" fmla="*/ 4 w 25"/>
                <a:gd name="T25" fmla="*/ 16 h 16"/>
                <a:gd name="T26" fmla="*/ 3 w 25"/>
                <a:gd name="T27" fmla="*/ 6 h 16"/>
                <a:gd name="T28" fmla="*/ 4 w 25"/>
                <a:gd name="T29" fmla="*/ 4 h 16"/>
                <a:gd name="T30" fmla="*/ 4 w 25"/>
                <a:gd name="T31" fmla="*/ 4 h 16"/>
                <a:gd name="T32" fmla="*/ 6 w 25"/>
                <a:gd name="T33" fmla="*/ 3 h 16"/>
                <a:gd name="T34" fmla="*/ 19 w 25"/>
                <a:gd name="T35" fmla="*/ 3 h 16"/>
                <a:gd name="T36" fmla="*/ 21 w 25"/>
                <a:gd name="T37" fmla="*/ 4 h 16"/>
                <a:gd name="T38" fmla="*/ 21 w 25"/>
                <a:gd name="T39" fmla="*/ 4 h 16"/>
                <a:gd name="T40" fmla="*/ 22 w 25"/>
                <a:gd name="T41" fmla="*/ 6 h 16"/>
                <a:gd name="T42" fmla="*/ 22 w 25"/>
                <a:gd name="T43" fmla="*/ 9 h 16"/>
                <a:gd name="T44" fmla="*/ 21 w 25"/>
                <a:gd name="T45" fmla="*/ 11 h 16"/>
                <a:gd name="T46" fmla="*/ 19 w 25"/>
                <a:gd name="T47" fmla="*/ 12 h 16"/>
                <a:gd name="T48" fmla="*/ 6 w 25"/>
                <a:gd name="T49" fmla="*/ 12 h 16"/>
                <a:gd name="T50" fmla="*/ 4 w 25"/>
                <a:gd name="T51" fmla="*/ 11 h 16"/>
                <a:gd name="T52" fmla="*/ 3 w 25"/>
                <a:gd name="T53" fmla="*/ 9 h 16"/>
                <a:gd name="T54" fmla="*/ 3 w 25"/>
                <a:gd name="T5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6">
                  <a:moveTo>
                    <a:pt x="4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4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3" y="10"/>
                    <a:pt x="3" y="9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8291513" y="3165476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2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2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6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011" y="116632"/>
            <a:ext cx="3313020" cy="107912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35" y="164713"/>
            <a:ext cx="31683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876" y="1602759"/>
            <a:ext cx="7813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- содействие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стремящимся разработать и освоить производство нового товара, изделия, технологии или услуги с использованием результатов своих научно-технологических исследований, находящихся на начальной стадии развития и имеющих большой потенциал коммерциализации.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 физические лица или малые предприятия, созданные не ранее чем за 2 года до получения гранта и имеющие выручку не более 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 в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Handogina\Desktop\Лого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22882"/>
            <a:ext cx="1440160" cy="8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1175</Words>
  <Application>Microsoft Office PowerPoint</Application>
  <PresentationFormat>Экран (4:3)</PresentationFormat>
  <Paragraphs>241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Aharoni</vt:lpstr>
      <vt:lpstr>Arial</vt:lpstr>
      <vt:lpstr>Arial Narrow</vt:lpstr>
      <vt:lpstr>Calibri</vt:lpstr>
      <vt:lpstr>Calibri Light</vt:lpstr>
      <vt:lpstr>Courier New</vt:lpstr>
      <vt:lpstr>Gill Sans</vt:lpstr>
      <vt:lpstr>Open Sans</vt:lpstr>
      <vt:lpstr>Open Sans Semibold</vt:lpstr>
      <vt:lpstr>Source Sans Pro ExtraLight</vt:lpstr>
      <vt:lpstr>Times New Roman</vt:lpstr>
      <vt:lpstr>Wingdings</vt:lpstr>
      <vt:lpstr>Тема Office</vt:lpstr>
      <vt:lpstr>437TGp_bizpeople_light_ani</vt:lpstr>
      <vt:lpstr>Возможности программ Фонда содействия инновациям </vt:lpstr>
      <vt:lpstr>РЕГИОНАЛЬНОЕ ПРЕДСТАВИТЕЛЬСТВО</vt:lpstr>
      <vt:lpstr>ПРОГРАММЫ ФОНДА СОДЕЙСТВИЯ ИННОВАЦИЯМ</vt:lpstr>
      <vt:lpstr>ПРОГРАММЫ ФОНДА как инструмент реализации программ развития</vt:lpstr>
      <vt:lpstr>УМНИК - участник молодёжного научно-инновационного конкурса</vt:lpstr>
      <vt:lpstr>УМНИК: направления</vt:lpstr>
      <vt:lpstr>УМНИК: критерии и требования</vt:lpstr>
      <vt:lpstr>УМНИК: автоматизированная система</vt:lpstr>
      <vt:lpstr>Презентация PowerPoint</vt:lpstr>
      <vt:lpstr>СТАРТ – программа поддержки стартапов</vt:lpstr>
      <vt:lpstr>Презентация PowerPoint</vt:lpstr>
      <vt:lpstr>Презентация PowerPoint</vt:lpstr>
      <vt:lpstr>Презентация PowerPoint</vt:lpstr>
      <vt:lpstr>Содействие развитию высокотехнологичных предприятий  - программа Коммерциализация </vt:lpstr>
      <vt:lpstr>Содействие развитию высокотехнологичных предприятий  - программа Развитие - НТИ </vt:lpstr>
      <vt:lpstr>Презентация PowerPoint</vt:lpstr>
      <vt:lpstr>Презентация PowerPoint</vt:lpstr>
      <vt:lpstr>Программа «Кооперация».  Общие положения </vt:lpstr>
      <vt:lpstr>Механизм взаимодействия</vt:lpstr>
      <vt:lpstr>Программа «Кооперация».  Общие положения </vt:lpstr>
      <vt:lpstr>Мотивация участников </vt:lpstr>
      <vt:lpstr>Понятие «проект»</vt:lpstr>
      <vt:lpstr>Процедура отбора </vt:lpstr>
      <vt:lpstr>Требования к Инициатору</vt:lpstr>
      <vt:lpstr>Информация к оценке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Кровяков Александр</dc:creator>
  <cp:lastModifiedBy>admin</cp:lastModifiedBy>
  <cp:revision>26</cp:revision>
  <dcterms:created xsi:type="dcterms:W3CDTF">2016-07-07T06:10:02Z</dcterms:created>
  <dcterms:modified xsi:type="dcterms:W3CDTF">2019-02-13T08:11:11Z</dcterms:modified>
</cp:coreProperties>
</file>